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12192000" cy="6858000"/>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03138D6-6089-484D-9FF4-BB8C3CD74957}" v="980" dt="2023-09-29T15:14:18.007"/>
    <p1510:client id="{B1019C32-E872-9ACA-A814-6FAB1704B265}" v="2" vWet="4" dt="2023-09-29T13:43:58.553"/>
    <p1510:client id="{D04983B5-8D5C-4BF0-8F25-EE7E120CF363}" v="1" dt="2023-09-29T16:00:15.673"/>
    <p1510:client id="{D76ABF74-AB16-3D1F-3D02-6DEF24C0EA27}" v="4" dt="2023-09-29T12:41:28.54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2E5EB60-7A19-4458-A63F-9FB099629E5E}" type="doc">
      <dgm:prSet loTypeId="urn:microsoft.com/office/officeart/2016/7/layout/VerticalDownArrowProcess" loCatId="process" qsTypeId="urn:microsoft.com/office/officeart/2005/8/quickstyle/simple1" qsCatId="simple" csTypeId="urn:microsoft.com/office/officeart/2005/8/colors/colorful1" csCatId="colorful" phldr="1"/>
      <dgm:spPr/>
      <dgm:t>
        <a:bodyPr/>
        <a:lstStyle/>
        <a:p>
          <a:endParaRPr lang="en-US"/>
        </a:p>
      </dgm:t>
    </dgm:pt>
    <dgm:pt modelId="{3D55F10D-6F20-41FE-83A9-DEE47F29D1B7}">
      <dgm:prSet/>
      <dgm:spPr/>
      <dgm:t>
        <a:bodyPr/>
        <a:lstStyle/>
        <a:p>
          <a:r>
            <a:rPr lang="en-US" b="1"/>
            <a:t>How long does it take to add a club?</a:t>
          </a:r>
          <a:endParaRPr lang="en-US"/>
        </a:p>
      </dgm:t>
    </dgm:pt>
    <dgm:pt modelId="{9CF90D3C-B3E5-4326-887A-D948078665F1}" type="parTrans" cxnId="{896AAE06-9EB9-4CE2-8E19-B9A6B5B4B415}">
      <dgm:prSet/>
      <dgm:spPr/>
      <dgm:t>
        <a:bodyPr/>
        <a:lstStyle/>
        <a:p>
          <a:endParaRPr lang="en-US"/>
        </a:p>
      </dgm:t>
    </dgm:pt>
    <dgm:pt modelId="{DCC22DFE-F3CC-4F81-A7D0-926BB00978ED}" type="sibTrans" cxnId="{896AAE06-9EB9-4CE2-8E19-B9A6B5B4B415}">
      <dgm:prSet/>
      <dgm:spPr/>
      <dgm:t>
        <a:bodyPr/>
        <a:lstStyle/>
        <a:p>
          <a:endParaRPr lang="en-US"/>
        </a:p>
      </dgm:t>
    </dgm:pt>
    <dgm:pt modelId="{9C65DAA2-050E-4F65-9CD7-5865ACBFE408}">
      <dgm:prSet/>
      <dgm:spPr/>
      <dgm:t>
        <a:bodyPr/>
        <a:lstStyle/>
        <a:p>
          <a:r>
            <a:rPr lang="en-US" dirty="0"/>
            <a:t>With </a:t>
          </a:r>
          <a:r>
            <a:rPr lang="en-US" u="sng" dirty="0"/>
            <a:t>complete</a:t>
          </a:r>
          <a:r>
            <a:rPr lang="en-US" dirty="0"/>
            <a:t> information provided in the Club Management Survey, a non-chartered club will be added within 1-2 business days and a chartered club within 2-3 business days as there are more steps that need to be carried out.</a:t>
          </a:r>
        </a:p>
      </dgm:t>
    </dgm:pt>
    <dgm:pt modelId="{C5FEA2CA-6DF9-4CE0-AA93-8380DE29FDB4}" type="parTrans" cxnId="{82C76F05-21F6-4715-AEE9-F7B839AF4B7F}">
      <dgm:prSet/>
      <dgm:spPr/>
      <dgm:t>
        <a:bodyPr/>
        <a:lstStyle/>
        <a:p>
          <a:endParaRPr lang="en-US"/>
        </a:p>
      </dgm:t>
    </dgm:pt>
    <dgm:pt modelId="{84A11BEE-8664-4F82-AB73-61675BAE149D}" type="sibTrans" cxnId="{82C76F05-21F6-4715-AEE9-F7B839AF4B7F}">
      <dgm:prSet/>
      <dgm:spPr/>
      <dgm:t>
        <a:bodyPr/>
        <a:lstStyle/>
        <a:p>
          <a:endParaRPr lang="en-US"/>
        </a:p>
      </dgm:t>
    </dgm:pt>
    <dgm:pt modelId="{A16B98AF-72A3-44CA-9F15-E3826B378D63}">
      <dgm:prSet/>
      <dgm:spPr/>
      <dgm:t>
        <a:bodyPr/>
        <a:lstStyle/>
        <a:p>
          <a:r>
            <a:rPr lang="en-US" b="1"/>
            <a:t>How long does it take to edit a club?</a:t>
          </a:r>
          <a:endParaRPr lang="en-US"/>
        </a:p>
      </dgm:t>
    </dgm:pt>
    <dgm:pt modelId="{806AEB4B-5FC1-48D3-83A9-E0E92B712D0E}" type="parTrans" cxnId="{D9A16324-B5B8-4245-BFE3-BD2D163C51CF}">
      <dgm:prSet/>
      <dgm:spPr/>
      <dgm:t>
        <a:bodyPr/>
        <a:lstStyle/>
        <a:p>
          <a:endParaRPr lang="en-US"/>
        </a:p>
      </dgm:t>
    </dgm:pt>
    <dgm:pt modelId="{F6D9414E-2451-4C22-B20D-FCEDBA9EB303}" type="sibTrans" cxnId="{D9A16324-B5B8-4245-BFE3-BD2D163C51CF}">
      <dgm:prSet/>
      <dgm:spPr/>
      <dgm:t>
        <a:bodyPr/>
        <a:lstStyle/>
        <a:p>
          <a:endParaRPr lang="en-US"/>
        </a:p>
      </dgm:t>
    </dgm:pt>
    <dgm:pt modelId="{217985BF-816E-4431-B4EF-CBEA8EAC1E54}">
      <dgm:prSet/>
      <dgm:spPr/>
      <dgm:t>
        <a:bodyPr/>
        <a:lstStyle/>
        <a:p>
          <a:r>
            <a:rPr lang="en-US" dirty="0"/>
            <a:t>Typically edits will be made within 1-2 business days with complete information provided for both non-chartered and chartered clubs requests.</a:t>
          </a:r>
        </a:p>
      </dgm:t>
    </dgm:pt>
    <dgm:pt modelId="{58733A69-664A-468B-8825-D58C38EF3B00}" type="parTrans" cxnId="{0BC95EA3-8191-45FE-AF4D-77B32DEC9003}">
      <dgm:prSet/>
      <dgm:spPr/>
      <dgm:t>
        <a:bodyPr/>
        <a:lstStyle/>
        <a:p>
          <a:endParaRPr lang="en-US"/>
        </a:p>
      </dgm:t>
    </dgm:pt>
    <dgm:pt modelId="{C2C89543-7E78-479C-B1F9-920DE8C9671B}" type="sibTrans" cxnId="{0BC95EA3-8191-45FE-AF4D-77B32DEC9003}">
      <dgm:prSet/>
      <dgm:spPr/>
      <dgm:t>
        <a:bodyPr/>
        <a:lstStyle/>
        <a:p>
          <a:endParaRPr lang="en-US"/>
        </a:p>
      </dgm:t>
    </dgm:pt>
    <dgm:pt modelId="{4C704964-4EF8-47EC-92F7-FEB65114E950}">
      <dgm:prSet/>
      <dgm:spPr/>
      <dgm:t>
        <a:bodyPr/>
        <a:lstStyle/>
        <a:p>
          <a:r>
            <a:rPr lang="en-US" b="1"/>
            <a:t>How long does it take to disband a club?</a:t>
          </a:r>
          <a:endParaRPr lang="en-US"/>
        </a:p>
      </dgm:t>
    </dgm:pt>
    <dgm:pt modelId="{EDCB674E-5FE6-4C70-98B6-2438AC0031FE}" type="parTrans" cxnId="{37AC5747-37BB-4760-AD58-BDC0768644AE}">
      <dgm:prSet/>
      <dgm:spPr/>
      <dgm:t>
        <a:bodyPr/>
        <a:lstStyle/>
        <a:p>
          <a:endParaRPr lang="en-US"/>
        </a:p>
      </dgm:t>
    </dgm:pt>
    <dgm:pt modelId="{66BF2F9F-FE8E-44D7-B1FB-BFF79BE4DD16}" type="sibTrans" cxnId="{37AC5747-37BB-4760-AD58-BDC0768644AE}">
      <dgm:prSet/>
      <dgm:spPr/>
      <dgm:t>
        <a:bodyPr/>
        <a:lstStyle/>
        <a:p>
          <a:endParaRPr lang="en-US"/>
        </a:p>
      </dgm:t>
    </dgm:pt>
    <dgm:pt modelId="{0875C6C1-285A-4A29-A2FD-2957BCC16B9D}">
      <dgm:prSet/>
      <dgm:spPr/>
      <dgm:t>
        <a:bodyPr/>
        <a:lstStyle/>
        <a:p>
          <a:r>
            <a:rPr lang="en-US" dirty="0"/>
            <a:t>With </a:t>
          </a:r>
          <a:r>
            <a:rPr lang="en-US" u="sng" dirty="0"/>
            <a:t>complete</a:t>
          </a:r>
          <a:r>
            <a:rPr lang="en-US" dirty="0"/>
            <a:t> information provided in the Club Management Survey, a non-chartered club will be closed/archived within 1-2 business days and a chartered club within 2-3 business days as there are more steps that need to be carried out.</a:t>
          </a:r>
        </a:p>
      </dgm:t>
    </dgm:pt>
    <dgm:pt modelId="{3B7EEFEF-4A6C-47F3-AEFF-B54D7E5BC235}" type="parTrans" cxnId="{27EF996A-1E35-4065-BD13-2D8FBEBB1A68}">
      <dgm:prSet/>
      <dgm:spPr/>
      <dgm:t>
        <a:bodyPr/>
        <a:lstStyle/>
        <a:p>
          <a:endParaRPr lang="en-US"/>
        </a:p>
      </dgm:t>
    </dgm:pt>
    <dgm:pt modelId="{EE363E02-4E8D-4B7B-8E51-2D4D44E46F98}" type="sibTrans" cxnId="{27EF996A-1E35-4065-BD13-2D8FBEBB1A68}">
      <dgm:prSet/>
      <dgm:spPr/>
      <dgm:t>
        <a:bodyPr/>
        <a:lstStyle/>
        <a:p>
          <a:endParaRPr lang="en-US"/>
        </a:p>
      </dgm:t>
    </dgm:pt>
    <dgm:pt modelId="{CD4FE5DA-E225-4B01-821D-B84671EB9B4E}" type="pres">
      <dgm:prSet presAssocID="{02E5EB60-7A19-4458-A63F-9FB099629E5E}" presName="Name0" presStyleCnt="0">
        <dgm:presLayoutVars>
          <dgm:dir/>
          <dgm:animLvl val="lvl"/>
          <dgm:resizeHandles val="exact"/>
        </dgm:presLayoutVars>
      </dgm:prSet>
      <dgm:spPr/>
    </dgm:pt>
    <dgm:pt modelId="{8A562BEE-8AB6-4B9F-90B3-25544AAC29E2}" type="pres">
      <dgm:prSet presAssocID="{4C704964-4EF8-47EC-92F7-FEB65114E950}" presName="boxAndChildren" presStyleCnt="0"/>
      <dgm:spPr/>
    </dgm:pt>
    <dgm:pt modelId="{0EF34F25-F6EE-4372-9805-310466817460}" type="pres">
      <dgm:prSet presAssocID="{4C704964-4EF8-47EC-92F7-FEB65114E950}" presName="parentTextBox" presStyleLbl="alignNode1" presStyleIdx="0" presStyleCnt="3"/>
      <dgm:spPr/>
    </dgm:pt>
    <dgm:pt modelId="{ACF7E8BA-2B56-4F79-B971-5F9636A3DF53}" type="pres">
      <dgm:prSet presAssocID="{4C704964-4EF8-47EC-92F7-FEB65114E950}" presName="descendantBox" presStyleLbl="bgAccFollowNode1" presStyleIdx="0" presStyleCnt="3" custLinFactNeighborX="0" custLinFactNeighborY="-2106"/>
      <dgm:spPr/>
    </dgm:pt>
    <dgm:pt modelId="{A997BCDC-E7D9-49DF-A4C8-E6C14DF60106}" type="pres">
      <dgm:prSet presAssocID="{F6D9414E-2451-4C22-B20D-FCEDBA9EB303}" presName="sp" presStyleCnt="0"/>
      <dgm:spPr/>
    </dgm:pt>
    <dgm:pt modelId="{CFAA3753-8622-4259-87C6-3E38B441E738}" type="pres">
      <dgm:prSet presAssocID="{A16B98AF-72A3-44CA-9F15-E3826B378D63}" presName="arrowAndChildren" presStyleCnt="0"/>
      <dgm:spPr/>
    </dgm:pt>
    <dgm:pt modelId="{8681BF17-C9B5-402F-A2E6-7D1D28501CD1}" type="pres">
      <dgm:prSet presAssocID="{A16B98AF-72A3-44CA-9F15-E3826B378D63}" presName="parentTextArrow" presStyleLbl="node1" presStyleIdx="0" presStyleCnt="0"/>
      <dgm:spPr/>
    </dgm:pt>
    <dgm:pt modelId="{B4F6D96F-A559-4BF7-AB7D-83F9041CEFAC}" type="pres">
      <dgm:prSet presAssocID="{A16B98AF-72A3-44CA-9F15-E3826B378D63}" presName="arrow" presStyleLbl="alignNode1" presStyleIdx="1" presStyleCnt="3"/>
      <dgm:spPr/>
    </dgm:pt>
    <dgm:pt modelId="{6DDD0A49-BE3B-4DAF-8A2F-268ABE56A1C7}" type="pres">
      <dgm:prSet presAssocID="{A16B98AF-72A3-44CA-9F15-E3826B378D63}" presName="descendantArrow" presStyleLbl="bgAccFollowNode1" presStyleIdx="1" presStyleCnt="3"/>
      <dgm:spPr/>
    </dgm:pt>
    <dgm:pt modelId="{EA65837D-F78B-480F-85AF-DF1329CB2BEA}" type="pres">
      <dgm:prSet presAssocID="{DCC22DFE-F3CC-4F81-A7D0-926BB00978ED}" presName="sp" presStyleCnt="0"/>
      <dgm:spPr/>
    </dgm:pt>
    <dgm:pt modelId="{CFC0B6FC-48BF-4AE1-9189-919BE0D1CD47}" type="pres">
      <dgm:prSet presAssocID="{3D55F10D-6F20-41FE-83A9-DEE47F29D1B7}" presName="arrowAndChildren" presStyleCnt="0"/>
      <dgm:spPr/>
    </dgm:pt>
    <dgm:pt modelId="{CC754681-E8AD-404D-8AD0-16D0986A4439}" type="pres">
      <dgm:prSet presAssocID="{3D55F10D-6F20-41FE-83A9-DEE47F29D1B7}" presName="parentTextArrow" presStyleLbl="node1" presStyleIdx="0" presStyleCnt="0"/>
      <dgm:spPr/>
    </dgm:pt>
    <dgm:pt modelId="{4E6E7EC1-BE4B-4AD9-8BB8-4BE24C4BF263}" type="pres">
      <dgm:prSet presAssocID="{3D55F10D-6F20-41FE-83A9-DEE47F29D1B7}" presName="arrow" presStyleLbl="alignNode1" presStyleIdx="2" presStyleCnt="3"/>
      <dgm:spPr/>
    </dgm:pt>
    <dgm:pt modelId="{9F409ECB-F727-4602-B780-95C19D76C513}" type="pres">
      <dgm:prSet presAssocID="{3D55F10D-6F20-41FE-83A9-DEE47F29D1B7}" presName="descendantArrow" presStyleLbl="bgAccFollowNode1" presStyleIdx="2" presStyleCnt="3"/>
      <dgm:spPr/>
    </dgm:pt>
  </dgm:ptLst>
  <dgm:cxnLst>
    <dgm:cxn modelId="{82C76F05-21F6-4715-AEE9-F7B839AF4B7F}" srcId="{3D55F10D-6F20-41FE-83A9-DEE47F29D1B7}" destId="{9C65DAA2-050E-4F65-9CD7-5865ACBFE408}" srcOrd="0" destOrd="0" parTransId="{C5FEA2CA-6DF9-4CE0-AA93-8380DE29FDB4}" sibTransId="{84A11BEE-8664-4F82-AB73-61675BAE149D}"/>
    <dgm:cxn modelId="{896AAE06-9EB9-4CE2-8E19-B9A6B5B4B415}" srcId="{02E5EB60-7A19-4458-A63F-9FB099629E5E}" destId="{3D55F10D-6F20-41FE-83A9-DEE47F29D1B7}" srcOrd="0" destOrd="0" parTransId="{9CF90D3C-B3E5-4326-887A-D948078665F1}" sibTransId="{DCC22DFE-F3CC-4F81-A7D0-926BB00978ED}"/>
    <dgm:cxn modelId="{D9A16324-B5B8-4245-BFE3-BD2D163C51CF}" srcId="{02E5EB60-7A19-4458-A63F-9FB099629E5E}" destId="{A16B98AF-72A3-44CA-9F15-E3826B378D63}" srcOrd="1" destOrd="0" parTransId="{806AEB4B-5FC1-48D3-83A9-E0E92B712D0E}" sibTransId="{F6D9414E-2451-4C22-B20D-FCEDBA9EB303}"/>
    <dgm:cxn modelId="{3412C724-683B-4F12-AF5D-58BB21F3EB7A}" type="presOf" srcId="{217985BF-816E-4431-B4EF-CBEA8EAC1E54}" destId="{6DDD0A49-BE3B-4DAF-8A2F-268ABE56A1C7}" srcOrd="0" destOrd="0" presId="urn:microsoft.com/office/officeart/2016/7/layout/VerticalDownArrowProcess"/>
    <dgm:cxn modelId="{3823A22F-55EC-479C-9721-684E114BCBE0}" type="presOf" srcId="{A16B98AF-72A3-44CA-9F15-E3826B378D63}" destId="{8681BF17-C9B5-402F-A2E6-7D1D28501CD1}" srcOrd="0" destOrd="0" presId="urn:microsoft.com/office/officeart/2016/7/layout/VerticalDownArrowProcess"/>
    <dgm:cxn modelId="{94E44736-E847-41E3-8DF6-654C6CE37C37}" type="presOf" srcId="{3D55F10D-6F20-41FE-83A9-DEE47F29D1B7}" destId="{CC754681-E8AD-404D-8AD0-16D0986A4439}" srcOrd="0" destOrd="0" presId="urn:microsoft.com/office/officeart/2016/7/layout/VerticalDownArrowProcess"/>
    <dgm:cxn modelId="{15791466-9599-481E-A3A8-2FC702202800}" type="presOf" srcId="{A16B98AF-72A3-44CA-9F15-E3826B378D63}" destId="{B4F6D96F-A559-4BF7-AB7D-83F9041CEFAC}" srcOrd="1" destOrd="0" presId="urn:microsoft.com/office/officeart/2016/7/layout/VerticalDownArrowProcess"/>
    <dgm:cxn modelId="{37AC5747-37BB-4760-AD58-BDC0768644AE}" srcId="{02E5EB60-7A19-4458-A63F-9FB099629E5E}" destId="{4C704964-4EF8-47EC-92F7-FEB65114E950}" srcOrd="2" destOrd="0" parTransId="{EDCB674E-5FE6-4C70-98B6-2438AC0031FE}" sibTransId="{66BF2F9F-FE8E-44D7-B1FB-BFF79BE4DD16}"/>
    <dgm:cxn modelId="{27EF996A-1E35-4065-BD13-2D8FBEBB1A68}" srcId="{4C704964-4EF8-47EC-92F7-FEB65114E950}" destId="{0875C6C1-285A-4A29-A2FD-2957BCC16B9D}" srcOrd="0" destOrd="0" parTransId="{3B7EEFEF-4A6C-47F3-AEFF-B54D7E5BC235}" sibTransId="{EE363E02-4E8D-4B7B-8E51-2D4D44E46F98}"/>
    <dgm:cxn modelId="{205C046B-4684-4E6D-8A30-35C5CDDB4AC7}" type="presOf" srcId="{3D55F10D-6F20-41FE-83A9-DEE47F29D1B7}" destId="{4E6E7EC1-BE4B-4AD9-8BB8-4BE24C4BF263}" srcOrd="1" destOrd="0" presId="urn:microsoft.com/office/officeart/2016/7/layout/VerticalDownArrowProcess"/>
    <dgm:cxn modelId="{9D6A9C4D-5996-4E93-9F5E-75115ADD4978}" type="presOf" srcId="{9C65DAA2-050E-4F65-9CD7-5865ACBFE408}" destId="{9F409ECB-F727-4602-B780-95C19D76C513}" srcOrd="0" destOrd="0" presId="urn:microsoft.com/office/officeart/2016/7/layout/VerticalDownArrowProcess"/>
    <dgm:cxn modelId="{2C0ACD91-79EA-42C3-85E0-26DEA57890FC}" type="presOf" srcId="{02E5EB60-7A19-4458-A63F-9FB099629E5E}" destId="{CD4FE5DA-E225-4B01-821D-B84671EB9B4E}" srcOrd="0" destOrd="0" presId="urn:microsoft.com/office/officeart/2016/7/layout/VerticalDownArrowProcess"/>
    <dgm:cxn modelId="{BFAE829D-9CAA-4D30-8C2E-9B988EF91FAD}" type="presOf" srcId="{4C704964-4EF8-47EC-92F7-FEB65114E950}" destId="{0EF34F25-F6EE-4372-9805-310466817460}" srcOrd="0" destOrd="0" presId="urn:microsoft.com/office/officeart/2016/7/layout/VerticalDownArrowProcess"/>
    <dgm:cxn modelId="{0BC95EA3-8191-45FE-AF4D-77B32DEC9003}" srcId="{A16B98AF-72A3-44CA-9F15-E3826B378D63}" destId="{217985BF-816E-4431-B4EF-CBEA8EAC1E54}" srcOrd="0" destOrd="0" parTransId="{58733A69-664A-468B-8825-D58C38EF3B00}" sibTransId="{C2C89543-7E78-479C-B1F9-920DE8C9671B}"/>
    <dgm:cxn modelId="{08958BFB-9C77-4E92-8D04-6231A33B597F}" type="presOf" srcId="{0875C6C1-285A-4A29-A2FD-2957BCC16B9D}" destId="{ACF7E8BA-2B56-4F79-B971-5F9636A3DF53}" srcOrd="0" destOrd="0" presId="urn:microsoft.com/office/officeart/2016/7/layout/VerticalDownArrowProcess"/>
    <dgm:cxn modelId="{51D570E3-9C24-44F0-A2F8-C1460193ABAD}" type="presParOf" srcId="{CD4FE5DA-E225-4B01-821D-B84671EB9B4E}" destId="{8A562BEE-8AB6-4B9F-90B3-25544AAC29E2}" srcOrd="0" destOrd="0" presId="urn:microsoft.com/office/officeart/2016/7/layout/VerticalDownArrowProcess"/>
    <dgm:cxn modelId="{588C6D6C-147F-41C5-8EE8-9B5BDD8B1989}" type="presParOf" srcId="{8A562BEE-8AB6-4B9F-90B3-25544AAC29E2}" destId="{0EF34F25-F6EE-4372-9805-310466817460}" srcOrd="0" destOrd="0" presId="urn:microsoft.com/office/officeart/2016/7/layout/VerticalDownArrowProcess"/>
    <dgm:cxn modelId="{76708B6F-5C70-4B08-8111-365DD842D835}" type="presParOf" srcId="{8A562BEE-8AB6-4B9F-90B3-25544AAC29E2}" destId="{ACF7E8BA-2B56-4F79-B971-5F9636A3DF53}" srcOrd="1" destOrd="0" presId="urn:microsoft.com/office/officeart/2016/7/layout/VerticalDownArrowProcess"/>
    <dgm:cxn modelId="{4A9E4FCA-14A1-4BD8-A2DB-09D7C2505761}" type="presParOf" srcId="{CD4FE5DA-E225-4B01-821D-B84671EB9B4E}" destId="{A997BCDC-E7D9-49DF-A4C8-E6C14DF60106}" srcOrd="1" destOrd="0" presId="urn:microsoft.com/office/officeart/2016/7/layout/VerticalDownArrowProcess"/>
    <dgm:cxn modelId="{D4ADD64F-E9E3-47FB-9BDB-B0CF78A29D12}" type="presParOf" srcId="{CD4FE5DA-E225-4B01-821D-B84671EB9B4E}" destId="{CFAA3753-8622-4259-87C6-3E38B441E738}" srcOrd="2" destOrd="0" presId="urn:microsoft.com/office/officeart/2016/7/layout/VerticalDownArrowProcess"/>
    <dgm:cxn modelId="{39DAF280-19DC-4DC9-BAB0-6573BFC7B53D}" type="presParOf" srcId="{CFAA3753-8622-4259-87C6-3E38B441E738}" destId="{8681BF17-C9B5-402F-A2E6-7D1D28501CD1}" srcOrd="0" destOrd="0" presId="urn:microsoft.com/office/officeart/2016/7/layout/VerticalDownArrowProcess"/>
    <dgm:cxn modelId="{51AFB99C-70A3-474E-A6C7-65D906F90DBA}" type="presParOf" srcId="{CFAA3753-8622-4259-87C6-3E38B441E738}" destId="{B4F6D96F-A559-4BF7-AB7D-83F9041CEFAC}" srcOrd="1" destOrd="0" presId="urn:microsoft.com/office/officeart/2016/7/layout/VerticalDownArrowProcess"/>
    <dgm:cxn modelId="{445990D5-213C-4D81-BF7A-CA1293EA039D}" type="presParOf" srcId="{CFAA3753-8622-4259-87C6-3E38B441E738}" destId="{6DDD0A49-BE3B-4DAF-8A2F-268ABE56A1C7}" srcOrd="2" destOrd="0" presId="urn:microsoft.com/office/officeart/2016/7/layout/VerticalDownArrowProcess"/>
    <dgm:cxn modelId="{5D3E6104-CE60-493E-839D-50239205C9DC}" type="presParOf" srcId="{CD4FE5DA-E225-4B01-821D-B84671EB9B4E}" destId="{EA65837D-F78B-480F-85AF-DF1329CB2BEA}" srcOrd="3" destOrd="0" presId="urn:microsoft.com/office/officeart/2016/7/layout/VerticalDownArrowProcess"/>
    <dgm:cxn modelId="{1E972023-65B8-4BEB-B308-B089785D8193}" type="presParOf" srcId="{CD4FE5DA-E225-4B01-821D-B84671EB9B4E}" destId="{CFC0B6FC-48BF-4AE1-9189-919BE0D1CD47}" srcOrd="4" destOrd="0" presId="urn:microsoft.com/office/officeart/2016/7/layout/VerticalDownArrowProcess"/>
    <dgm:cxn modelId="{7C091C8E-0562-4242-AF8A-C3B2C5AA7C1B}" type="presParOf" srcId="{CFC0B6FC-48BF-4AE1-9189-919BE0D1CD47}" destId="{CC754681-E8AD-404D-8AD0-16D0986A4439}" srcOrd="0" destOrd="0" presId="urn:microsoft.com/office/officeart/2016/7/layout/VerticalDownArrowProcess"/>
    <dgm:cxn modelId="{E15C1FEE-F2D3-479D-A6A4-EC2B70E4F3B9}" type="presParOf" srcId="{CFC0B6FC-48BF-4AE1-9189-919BE0D1CD47}" destId="{4E6E7EC1-BE4B-4AD9-8BB8-4BE24C4BF263}" srcOrd="1" destOrd="0" presId="urn:microsoft.com/office/officeart/2016/7/layout/VerticalDownArrowProcess"/>
    <dgm:cxn modelId="{9AB549CD-3434-4A23-87C1-1CF7277E6FFD}" type="presParOf" srcId="{CFC0B6FC-48BF-4AE1-9189-919BE0D1CD47}" destId="{9F409ECB-F727-4602-B780-95C19D76C513}" srcOrd="2" destOrd="0" presId="urn:microsoft.com/office/officeart/2016/7/layout/VerticalDown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FBA58FC-ACFD-4A20-8DB2-F423987CE9A8}"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US"/>
        </a:p>
      </dgm:t>
    </dgm:pt>
    <dgm:pt modelId="{FAEC3100-6C90-4CE5-B38E-136A68EBE144}">
      <dgm:prSet/>
      <dgm:spPr>
        <a:solidFill>
          <a:schemeClr val="accent6"/>
        </a:solidFill>
      </dgm:spPr>
      <dgm:t>
        <a:bodyPr/>
        <a:lstStyle/>
        <a:p>
          <a:r>
            <a:rPr lang="en-US" b="1" dirty="0"/>
            <a:t>While a best practice for child safety for many years, </a:t>
          </a:r>
          <a:r>
            <a:rPr lang="en-US" b="1" u="sng" dirty="0"/>
            <a:t>two gold volunteers</a:t>
          </a:r>
          <a:r>
            <a:rPr lang="en-US" b="1" dirty="0"/>
            <a:t> are now required for newly chartered 4-H clubs.</a:t>
          </a:r>
        </a:p>
      </dgm:t>
    </dgm:pt>
    <dgm:pt modelId="{CCBB72EE-ADDA-4467-B923-E2AB584A4294}" type="parTrans" cxnId="{854A0F93-C233-482E-9D47-08B8D01F9FC4}">
      <dgm:prSet/>
      <dgm:spPr/>
      <dgm:t>
        <a:bodyPr/>
        <a:lstStyle/>
        <a:p>
          <a:endParaRPr lang="en-US"/>
        </a:p>
      </dgm:t>
    </dgm:pt>
    <dgm:pt modelId="{65BEC0D6-962D-401C-8119-7369A754D89C}" type="sibTrans" cxnId="{854A0F93-C233-482E-9D47-08B8D01F9FC4}">
      <dgm:prSet/>
      <dgm:spPr/>
      <dgm:t>
        <a:bodyPr/>
        <a:lstStyle/>
        <a:p>
          <a:endParaRPr lang="en-US"/>
        </a:p>
      </dgm:t>
    </dgm:pt>
    <dgm:pt modelId="{C8933B2D-D773-449A-A8C3-3629D01F3F7D}">
      <dgm:prSet/>
      <dgm:spPr/>
      <dgm:t>
        <a:bodyPr/>
        <a:lstStyle/>
        <a:p>
          <a:r>
            <a:rPr lang="en-US" dirty="0"/>
            <a:t>Existing clubs are encouraged to identify a second gold volunteer over time.</a:t>
          </a:r>
        </a:p>
      </dgm:t>
    </dgm:pt>
    <dgm:pt modelId="{8F3BD833-4D9E-4D1A-A510-88932E7EE857}" type="parTrans" cxnId="{B7BCD5E6-CD10-4427-9267-4BD6762FF98B}">
      <dgm:prSet/>
      <dgm:spPr/>
      <dgm:t>
        <a:bodyPr/>
        <a:lstStyle/>
        <a:p>
          <a:endParaRPr lang="en-US"/>
        </a:p>
      </dgm:t>
    </dgm:pt>
    <dgm:pt modelId="{21C1B924-2B75-42F0-8C95-9CE413502416}" type="sibTrans" cxnId="{B7BCD5E6-CD10-4427-9267-4BD6762FF98B}">
      <dgm:prSet/>
      <dgm:spPr/>
      <dgm:t>
        <a:bodyPr/>
        <a:lstStyle/>
        <a:p>
          <a:endParaRPr lang="en-US"/>
        </a:p>
      </dgm:t>
    </dgm:pt>
    <dgm:pt modelId="{BB660052-B744-48FA-846B-416178802E46}">
      <dgm:prSet/>
      <dgm:spPr>
        <a:solidFill>
          <a:schemeClr val="tx2"/>
        </a:solidFill>
      </dgm:spPr>
      <dgm:t>
        <a:bodyPr/>
        <a:lstStyle/>
        <a:p>
          <a:r>
            <a:rPr lang="en-US" dirty="0"/>
            <a:t>Staff who have not identified a second Gold Volunteer can put N/A in the area for the second volunteer's name on the Club Management Survey. The club will then be processed under provisional status to allow </a:t>
          </a:r>
          <a:r>
            <a:rPr lang="en-US" u="sng" dirty="0"/>
            <a:t>120</a:t>
          </a:r>
          <a:r>
            <a:rPr lang="en-US" dirty="0"/>
            <a:t> additional days to secure a second approved volunteer.</a:t>
          </a:r>
        </a:p>
      </dgm:t>
    </dgm:pt>
    <dgm:pt modelId="{4D796052-2F13-4FC7-BE6E-F0EA00784D5F}" type="parTrans" cxnId="{34F5FED1-BA91-4926-B7D0-233DC83C13DD}">
      <dgm:prSet/>
      <dgm:spPr/>
      <dgm:t>
        <a:bodyPr/>
        <a:lstStyle/>
        <a:p>
          <a:endParaRPr lang="en-US"/>
        </a:p>
      </dgm:t>
    </dgm:pt>
    <dgm:pt modelId="{DE2C8D00-4EC0-4179-9F22-7BBC07CB94E5}" type="sibTrans" cxnId="{34F5FED1-BA91-4926-B7D0-233DC83C13DD}">
      <dgm:prSet/>
      <dgm:spPr/>
      <dgm:t>
        <a:bodyPr/>
        <a:lstStyle/>
        <a:p>
          <a:endParaRPr lang="en-US"/>
        </a:p>
      </dgm:t>
    </dgm:pt>
    <dgm:pt modelId="{12B239A0-FBB2-43F3-9DAE-24916D11F663}" type="pres">
      <dgm:prSet presAssocID="{FFBA58FC-ACFD-4A20-8DB2-F423987CE9A8}" presName="diagram" presStyleCnt="0">
        <dgm:presLayoutVars>
          <dgm:dir/>
          <dgm:resizeHandles val="exact"/>
        </dgm:presLayoutVars>
      </dgm:prSet>
      <dgm:spPr/>
    </dgm:pt>
    <dgm:pt modelId="{7E428AE9-5E92-48A7-9776-DD4A3B03CE1B}" type="pres">
      <dgm:prSet presAssocID="{FAEC3100-6C90-4CE5-B38E-136A68EBE144}" presName="node" presStyleLbl="node1" presStyleIdx="0" presStyleCnt="3" custScaleY="119907">
        <dgm:presLayoutVars>
          <dgm:bulletEnabled val="1"/>
        </dgm:presLayoutVars>
      </dgm:prSet>
      <dgm:spPr/>
    </dgm:pt>
    <dgm:pt modelId="{C20394AA-A00C-468E-B93C-CCF393087539}" type="pres">
      <dgm:prSet presAssocID="{65BEC0D6-962D-401C-8119-7369A754D89C}" presName="sibTrans" presStyleCnt="0"/>
      <dgm:spPr/>
    </dgm:pt>
    <dgm:pt modelId="{B7BA08A4-D8E7-407C-B2DD-33C4A4DD2A61}" type="pres">
      <dgm:prSet presAssocID="{C8933B2D-D773-449A-A8C3-3629D01F3F7D}" presName="node" presStyleLbl="node1" presStyleIdx="1" presStyleCnt="3" custScaleY="122685">
        <dgm:presLayoutVars>
          <dgm:bulletEnabled val="1"/>
        </dgm:presLayoutVars>
      </dgm:prSet>
      <dgm:spPr/>
    </dgm:pt>
    <dgm:pt modelId="{A87EC643-5ACB-4577-B1CA-FAFA30AF68E1}" type="pres">
      <dgm:prSet presAssocID="{21C1B924-2B75-42F0-8C95-9CE413502416}" presName="sibTrans" presStyleCnt="0"/>
      <dgm:spPr/>
    </dgm:pt>
    <dgm:pt modelId="{978AE2B8-912F-4F95-9D24-D02F83D9F9FB}" type="pres">
      <dgm:prSet presAssocID="{BB660052-B744-48FA-846B-416178802E46}" presName="node" presStyleLbl="node1" presStyleIdx="2" presStyleCnt="3" custScaleY="123611">
        <dgm:presLayoutVars>
          <dgm:bulletEnabled val="1"/>
        </dgm:presLayoutVars>
      </dgm:prSet>
      <dgm:spPr/>
    </dgm:pt>
  </dgm:ptLst>
  <dgm:cxnLst>
    <dgm:cxn modelId="{AEE1F81A-780D-42F7-8886-5BEFB63DA453}" type="presOf" srcId="{FFBA58FC-ACFD-4A20-8DB2-F423987CE9A8}" destId="{12B239A0-FBB2-43F3-9DAE-24916D11F663}" srcOrd="0" destOrd="0" presId="urn:microsoft.com/office/officeart/2005/8/layout/default"/>
    <dgm:cxn modelId="{0F0BAF4B-0084-48C9-8598-3825897309E1}" type="presOf" srcId="{C8933B2D-D773-449A-A8C3-3629D01F3F7D}" destId="{B7BA08A4-D8E7-407C-B2DD-33C4A4DD2A61}" srcOrd="0" destOrd="0" presId="urn:microsoft.com/office/officeart/2005/8/layout/default"/>
    <dgm:cxn modelId="{623C8B7A-1A0E-49C1-9F3C-6E26E22661B5}" type="presOf" srcId="{FAEC3100-6C90-4CE5-B38E-136A68EBE144}" destId="{7E428AE9-5E92-48A7-9776-DD4A3B03CE1B}" srcOrd="0" destOrd="0" presId="urn:microsoft.com/office/officeart/2005/8/layout/default"/>
    <dgm:cxn modelId="{854A0F93-C233-482E-9D47-08B8D01F9FC4}" srcId="{FFBA58FC-ACFD-4A20-8DB2-F423987CE9A8}" destId="{FAEC3100-6C90-4CE5-B38E-136A68EBE144}" srcOrd="0" destOrd="0" parTransId="{CCBB72EE-ADDA-4467-B923-E2AB584A4294}" sibTransId="{65BEC0D6-962D-401C-8119-7369A754D89C}"/>
    <dgm:cxn modelId="{34F5FED1-BA91-4926-B7D0-233DC83C13DD}" srcId="{FFBA58FC-ACFD-4A20-8DB2-F423987CE9A8}" destId="{BB660052-B744-48FA-846B-416178802E46}" srcOrd="2" destOrd="0" parTransId="{4D796052-2F13-4FC7-BE6E-F0EA00784D5F}" sibTransId="{DE2C8D00-4EC0-4179-9F22-7BBC07CB94E5}"/>
    <dgm:cxn modelId="{7E0D1EE2-4C03-490F-902D-DD3D72E64BF5}" type="presOf" srcId="{BB660052-B744-48FA-846B-416178802E46}" destId="{978AE2B8-912F-4F95-9D24-D02F83D9F9FB}" srcOrd="0" destOrd="0" presId="urn:microsoft.com/office/officeart/2005/8/layout/default"/>
    <dgm:cxn modelId="{B7BCD5E6-CD10-4427-9267-4BD6762FF98B}" srcId="{FFBA58FC-ACFD-4A20-8DB2-F423987CE9A8}" destId="{C8933B2D-D773-449A-A8C3-3629D01F3F7D}" srcOrd="1" destOrd="0" parTransId="{8F3BD833-4D9E-4D1A-A510-88932E7EE857}" sibTransId="{21C1B924-2B75-42F0-8C95-9CE413502416}"/>
    <dgm:cxn modelId="{AC459F31-9FC8-4F81-85C1-9AB60DD3839E}" type="presParOf" srcId="{12B239A0-FBB2-43F3-9DAE-24916D11F663}" destId="{7E428AE9-5E92-48A7-9776-DD4A3B03CE1B}" srcOrd="0" destOrd="0" presId="urn:microsoft.com/office/officeart/2005/8/layout/default"/>
    <dgm:cxn modelId="{A12FFA2F-7FB6-4732-B71B-40732A67FB83}" type="presParOf" srcId="{12B239A0-FBB2-43F3-9DAE-24916D11F663}" destId="{C20394AA-A00C-468E-B93C-CCF393087539}" srcOrd="1" destOrd="0" presId="urn:microsoft.com/office/officeart/2005/8/layout/default"/>
    <dgm:cxn modelId="{B1767913-521F-408E-9221-51046D06BFF4}" type="presParOf" srcId="{12B239A0-FBB2-43F3-9DAE-24916D11F663}" destId="{B7BA08A4-D8E7-407C-B2DD-33C4A4DD2A61}" srcOrd="2" destOrd="0" presId="urn:microsoft.com/office/officeart/2005/8/layout/default"/>
    <dgm:cxn modelId="{0FB466F6-4240-4F66-B684-179C824B540E}" type="presParOf" srcId="{12B239A0-FBB2-43F3-9DAE-24916D11F663}" destId="{A87EC643-5ACB-4577-B1CA-FAFA30AF68E1}" srcOrd="3" destOrd="0" presId="urn:microsoft.com/office/officeart/2005/8/layout/default"/>
    <dgm:cxn modelId="{2C817A69-0F0F-4FB4-9977-A9A770C0AC34}" type="presParOf" srcId="{12B239A0-FBB2-43F3-9DAE-24916D11F663}" destId="{978AE2B8-912F-4F95-9D24-D02F83D9F9FB}"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F34F25-F6EE-4372-9805-310466817460}">
      <dsp:nvSpPr>
        <dsp:cNvPr id="0" name=""/>
        <dsp:cNvSpPr/>
      </dsp:nvSpPr>
      <dsp:spPr>
        <a:xfrm>
          <a:off x="0" y="4133489"/>
          <a:ext cx="1600199" cy="1356703"/>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806" tIns="135128" rIns="113806" bIns="135128" numCol="1" spcCol="1270" anchor="ctr" anchorCtr="0">
          <a:noAutofit/>
        </a:bodyPr>
        <a:lstStyle/>
        <a:p>
          <a:pPr marL="0" lvl="0" indent="0" algn="ctr" defTabSz="844550">
            <a:lnSpc>
              <a:spcPct val="90000"/>
            </a:lnSpc>
            <a:spcBef>
              <a:spcPct val="0"/>
            </a:spcBef>
            <a:spcAft>
              <a:spcPct val="35000"/>
            </a:spcAft>
            <a:buNone/>
          </a:pPr>
          <a:r>
            <a:rPr lang="en-US" sz="1900" b="1" kern="1200"/>
            <a:t>How long does it take to disband a club?</a:t>
          </a:r>
          <a:endParaRPr lang="en-US" sz="1900" kern="1200"/>
        </a:p>
      </dsp:txBody>
      <dsp:txXfrm>
        <a:off x="0" y="4133489"/>
        <a:ext cx="1600199" cy="1356703"/>
      </dsp:txXfrm>
    </dsp:sp>
    <dsp:sp modelId="{ACF7E8BA-2B56-4F79-B971-5F9636A3DF53}">
      <dsp:nvSpPr>
        <dsp:cNvPr id="0" name=""/>
        <dsp:cNvSpPr/>
      </dsp:nvSpPr>
      <dsp:spPr>
        <a:xfrm>
          <a:off x="1600199" y="4104916"/>
          <a:ext cx="4800599" cy="1356703"/>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7379" tIns="177800" rIns="97379" bIns="177800" numCol="1" spcCol="1270" anchor="ctr" anchorCtr="0">
          <a:noAutofit/>
        </a:bodyPr>
        <a:lstStyle/>
        <a:p>
          <a:pPr marL="0" lvl="0" indent="0" algn="l" defTabSz="622300">
            <a:lnSpc>
              <a:spcPct val="90000"/>
            </a:lnSpc>
            <a:spcBef>
              <a:spcPct val="0"/>
            </a:spcBef>
            <a:spcAft>
              <a:spcPct val="35000"/>
            </a:spcAft>
            <a:buNone/>
          </a:pPr>
          <a:r>
            <a:rPr lang="en-US" sz="1400" kern="1200" dirty="0"/>
            <a:t>With </a:t>
          </a:r>
          <a:r>
            <a:rPr lang="en-US" sz="1400" u="sng" kern="1200" dirty="0"/>
            <a:t>complete</a:t>
          </a:r>
          <a:r>
            <a:rPr lang="en-US" sz="1400" kern="1200" dirty="0"/>
            <a:t> information provided in the Club Management Survey, a non-chartered club will be closed/archived within 1-2 business days and a chartered club within 2-3 business days as there are more steps that need to be carried out.</a:t>
          </a:r>
        </a:p>
      </dsp:txBody>
      <dsp:txXfrm>
        <a:off x="1600199" y="4104916"/>
        <a:ext cx="4800599" cy="1356703"/>
      </dsp:txXfrm>
    </dsp:sp>
    <dsp:sp modelId="{B4F6D96F-A559-4BF7-AB7D-83F9041CEFAC}">
      <dsp:nvSpPr>
        <dsp:cNvPr id="0" name=""/>
        <dsp:cNvSpPr/>
      </dsp:nvSpPr>
      <dsp:spPr>
        <a:xfrm rot="10800000">
          <a:off x="0" y="2067229"/>
          <a:ext cx="1600199" cy="2086609"/>
        </a:xfrm>
        <a:prstGeom prst="upArrowCallout">
          <a:avLst>
            <a:gd name="adj1" fmla="val 5000"/>
            <a:gd name="adj2" fmla="val 10000"/>
            <a:gd name="adj3" fmla="val 15000"/>
            <a:gd name="adj4" fmla="val 64977"/>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806" tIns="135128" rIns="113806" bIns="135128" numCol="1" spcCol="1270" anchor="ctr" anchorCtr="0">
          <a:noAutofit/>
        </a:bodyPr>
        <a:lstStyle/>
        <a:p>
          <a:pPr marL="0" lvl="0" indent="0" algn="ctr" defTabSz="844550">
            <a:lnSpc>
              <a:spcPct val="90000"/>
            </a:lnSpc>
            <a:spcBef>
              <a:spcPct val="0"/>
            </a:spcBef>
            <a:spcAft>
              <a:spcPct val="35000"/>
            </a:spcAft>
            <a:buNone/>
          </a:pPr>
          <a:r>
            <a:rPr lang="en-US" sz="1900" b="1" kern="1200"/>
            <a:t>How long does it take to edit a club?</a:t>
          </a:r>
          <a:endParaRPr lang="en-US" sz="1900" kern="1200"/>
        </a:p>
      </dsp:txBody>
      <dsp:txXfrm rot="-10800000">
        <a:off x="0" y="2067229"/>
        <a:ext cx="1600199" cy="1356296"/>
      </dsp:txXfrm>
    </dsp:sp>
    <dsp:sp modelId="{6DDD0A49-BE3B-4DAF-8A2F-268ABE56A1C7}">
      <dsp:nvSpPr>
        <dsp:cNvPr id="0" name=""/>
        <dsp:cNvSpPr/>
      </dsp:nvSpPr>
      <dsp:spPr>
        <a:xfrm>
          <a:off x="1600199" y="2067229"/>
          <a:ext cx="4800599" cy="1356296"/>
        </a:xfrm>
        <a:prstGeom prst="rect">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7379" tIns="177800" rIns="97379" bIns="177800" numCol="1" spcCol="1270" anchor="ctr" anchorCtr="0">
          <a:noAutofit/>
        </a:bodyPr>
        <a:lstStyle/>
        <a:p>
          <a:pPr marL="0" lvl="0" indent="0" algn="l" defTabSz="622300">
            <a:lnSpc>
              <a:spcPct val="90000"/>
            </a:lnSpc>
            <a:spcBef>
              <a:spcPct val="0"/>
            </a:spcBef>
            <a:spcAft>
              <a:spcPct val="35000"/>
            </a:spcAft>
            <a:buNone/>
          </a:pPr>
          <a:r>
            <a:rPr lang="en-US" sz="1400" kern="1200" dirty="0"/>
            <a:t>Typically edits will be made within 1-2 business days with complete information provided for both non-chartered and chartered clubs requests.</a:t>
          </a:r>
        </a:p>
      </dsp:txBody>
      <dsp:txXfrm>
        <a:off x="1600199" y="2067229"/>
        <a:ext cx="4800599" cy="1356296"/>
      </dsp:txXfrm>
    </dsp:sp>
    <dsp:sp modelId="{4E6E7EC1-BE4B-4AD9-8BB8-4BE24C4BF263}">
      <dsp:nvSpPr>
        <dsp:cNvPr id="0" name=""/>
        <dsp:cNvSpPr/>
      </dsp:nvSpPr>
      <dsp:spPr>
        <a:xfrm rot="10800000">
          <a:off x="0" y="970"/>
          <a:ext cx="1600199" cy="2086609"/>
        </a:xfrm>
        <a:prstGeom prst="upArrowCallout">
          <a:avLst>
            <a:gd name="adj1" fmla="val 5000"/>
            <a:gd name="adj2" fmla="val 10000"/>
            <a:gd name="adj3" fmla="val 15000"/>
            <a:gd name="adj4" fmla="val 64977"/>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806" tIns="135128" rIns="113806" bIns="135128" numCol="1" spcCol="1270" anchor="ctr" anchorCtr="0">
          <a:noAutofit/>
        </a:bodyPr>
        <a:lstStyle/>
        <a:p>
          <a:pPr marL="0" lvl="0" indent="0" algn="ctr" defTabSz="844550">
            <a:lnSpc>
              <a:spcPct val="90000"/>
            </a:lnSpc>
            <a:spcBef>
              <a:spcPct val="0"/>
            </a:spcBef>
            <a:spcAft>
              <a:spcPct val="35000"/>
            </a:spcAft>
            <a:buNone/>
          </a:pPr>
          <a:r>
            <a:rPr lang="en-US" sz="1900" b="1" kern="1200"/>
            <a:t>How long does it take to add a club?</a:t>
          </a:r>
          <a:endParaRPr lang="en-US" sz="1900" kern="1200"/>
        </a:p>
      </dsp:txBody>
      <dsp:txXfrm rot="-10800000">
        <a:off x="0" y="970"/>
        <a:ext cx="1600199" cy="1356296"/>
      </dsp:txXfrm>
    </dsp:sp>
    <dsp:sp modelId="{9F409ECB-F727-4602-B780-95C19D76C513}">
      <dsp:nvSpPr>
        <dsp:cNvPr id="0" name=""/>
        <dsp:cNvSpPr/>
      </dsp:nvSpPr>
      <dsp:spPr>
        <a:xfrm>
          <a:off x="1600199" y="970"/>
          <a:ext cx="4800599" cy="1356296"/>
        </a:xfrm>
        <a:prstGeom prst="rect">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7379" tIns="177800" rIns="97379" bIns="177800" numCol="1" spcCol="1270" anchor="ctr" anchorCtr="0">
          <a:noAutofit/>
        </a:bodyPr>
        <a:lstStyle/>
        <a:p>
          <a:pPr marL="0" lvl="0" indent="0" algn="l" defTabSz="622300">
            <a:lnSpc>
              <a:spcPct val="90000"/>
            </a:lnSpc>
            <a:spcBef>
              <a:spcPct val="0"/>
            </a:spcBef>
            <a:spcAft>
              <a:spcPct val="35000"/>
            </a:spcAft>
            <a:buNone/>
          </a:pPr>
          <a:r>
            <a:rPr lang="en-US" sz="1400" kern="1200" dirty="0"/>
            <a:t>With </a:t>
          </a:r>
          <a:r>
            <a:rPr lang="en-US" sz="1400" u="sng" kern="1200" dirty="0"/>
            <a:t>complete</a:t>
          </a:r>
          <a:r>
            <a:rPr lang="en-US" sz="1400" kern="1200" dirty="0"/>
            <a:t> information provided in the Club Management Survey, a non-chartered club will be added within 1-2 business days and a chartered club within 2-3 business days as there are more steps that need to be carried out.</a:t>
          </a:r>
        </a:p>
      </dsp:txBody>
      <dsp:txXfrm>
        <a:off x="1600199" y="970"/>
        <a:ext cx="4800599" cy="135629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428AE9-5E92-48A7-9776-DD4A3B03CE1B}">
      <dsp:nvSpPr>
        <dsp:cNvPr id="0" name=""/>
        <dsp:cNvSpPr/>
      </dsp:nvSpPr>
      <dsp:spPr>
        <a:xfrm>
          <a:off x="0" y="790578"/>
          <a:ext cx="3428999" cy="2466966"/>
        </a:xfrm>
        <a:prstGeom prst="rect">
          <a:avLst/>
        </a:prstGeom>
        <a:solidFill>
          <a:schemeClr val="accent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b="1" kern="1200" dirty="0"/>
            <a:t>While a best practice for child safety for many years, </a:t>
          </a:r>
          <a:r>
            <a:rPr lang="en-US" sz="1900" b="1" u="sng" kern="1200" dirty="0"/>
            <a:t>two gold volunteers</a:t>
          </a:r>
          <a:r>
            <a:rPr lang="en-US" sz="1900" b="1" kern="1200" dirty="0"/>
            <a:t> are now required for newly chartered 4-H clubs.</a:t>
          </a:r>
        </a:p>
      </dsp:txBody>
      <dsp:txXfrm>
        <a:off x="0" y="790578"/>
        <a:ext cx="3428999" cy="2466966"/>
      </dsp:txXfrm>
    </dsp:sp>
    <dsp:sp modelId="{B7BA08A4-D8E7-407C-B2DD-33C4A4DD2A61}">
      <dsp:nvSpPr>
        <dsp:cNvPr id="0" name=""/>
        <dsp:cNvSpPr/>
      </dsp:nvSpPr>
      <dsp:spPr>
        <a:xfrm>
          <a:off x="3771900" y="762001"/>
          <a:ext cx="3428999" cy="2524121"/>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Existing clubs are encouraged to identify a second gold volunteer over time.</a:t>
          </a:r>
        </a:p>
      </dsp:txBody>
      <dsp:txXfrm>
        <a:off x="3771900" y="762001"/>
        <a:ext cx="3428999" cy="2524121"/>
      </dsp:txXfrm>
    </dsp:sp>
    <dsp:sp modelId="{978AE2B8-912F-4F95-9D24-D02F83D9F9FB}">
      <dsp:nvSpPr>
        <dsp:cNvPr id="0" name=""/>
        <dsp:cNvSpPr/>
      </dsp:nvSpPr>
      <dsp:spPr>
        <a:xfrm>
          <a:off x="7543800" y="752475"/>
          <a:ext cx="3428999" cy="2543172"/>
        </a:xfrm>
        <a:prstGeom prst="rect">
          <a:avLst/>
        </a:prstGeom>
        <a:solidFill>
          <a:schemeClr val="tx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Staff who have not identified a second Gold Volunteer can put N/A in the area for the second volunteer's name on the Club Management Survey. The club will then be processed under provisional status to allow </a:t>
          </a:r>
          <a:r>
            <a:rPr lang="en-US" sz="1900" u="sng" kern="1200" dirty="0"/>
            <a:t>120</a:t>
          </a:r>
          <a:r>
            <a:rPr lang="en-US" sz="1900" kern="1200" dirty="0"/>
            <a:t> additional days to secure a second approved volunteer.</a:t>
          </a:r>
        </a:p>
      </dsp:txBody>
      <dsp:txXfrm>
        <a:off x="7543800" y="752475"/>
        <a:ext cx="3428999" cy="2543172"/>
      </dsp:txXfrm>
    </dsp:sp>
  </dsp:spTree>
</dsp:drawing>
</file>

<file path=ppt/diagrams/layout1.xml><?xml version="1.0" encoding="utf-8"?>
<dgm:layoutDef xmlns:dgm="http://schemas.openxmlformats.org/drawingml/2006/diagram" xmlns:a="http://schemas.openxmlformats.org/drawingml/2006/main" uniqueId="urn:microsoft.com/office/officeart/2016/7/layout/VerticalDownArrowProcess">
  <dgm:title val="Vertical Down Arrow Process"/>
  <dgm:desc val="Use to show a progression; a timeline; sequential steps in a task, process, or workflow; or to emphasize movement or direction. Level 1 text appears inside an arrow shape while Level 2 text appears below the arrow shapes."/>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36"/>
      <dgm:constr type="primFontSz" for="des" forName="parentTextArrow" refType="primFontSz" refFor="des" refForName="parentTextBox" op="equ"/>
      <dgm:constr type="primFontSz" for="des" forName="descendantArrow" val="24"/>
      <dgm:constr type="primFontSz" for="des" forName="descendantArrow" refType="primFontSz" refFor="des" refForName="parentTextArrow" op="lte"/>
      <dgm:constr type="primFontSz" for="des" forName="descendantBox" refType="primFontSz" refFor="des" refForName="parentTextArrow" op="lte"/>
      <dgm:constr type="primFontSz" for="des" forName="descendantBox" refType="primFontSz" refFor="des" refForName="parentTextBox" op="lte"/>
      <dgm:constr type="primFontSz" for="des" forName="descendantArrow" refType="primFontSz" refFor="des" refForName="parentTextBox" op="lte"/>
      <dgm:constr type="primFontSz" for="des" forName="descendantBox" refType="primFontSz" refFor="des" refForName="descendan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onstrLst>
              <dgm:constr type="w" for="ch" forName="parentTextBox" refType="w" fact="0.25"/>
              <dgm:constr type="h" for="ch" forName="parentTextBox" refType="h"/>
              <dgm:constr type="t" for="ch" forName="parentTextBox"/>
              <dgm:constr type="w" for="ch" forName="descendantBox" refType="w" fact="0.75"/>
              <dgm:constr type="l" for="ch" forName="descendantBox" refType="w" fact="0.25"/>
              <dgm:constr type="b" for="ch" forName="descendantBox" refType="h"/>
              <dgm:constr type="h" for="ch" forName="descendantBox" refType="h"/>
            </dgm:constrLst>
            <dgm:ruleLst/>
            <dgm:layoutNode name="parentTextBox" styleLbl="alignNode1">
              <dgm:alg type="tx"/>
              <dgm:shape xmlns:r="http://schemas.openxmlformats.org/officeDocument/2006/relationships" type="rect" r:blip="">
                <dgm:adjLst/>
              </dgm:shape>
              <dgm:presOf axis="self"/>
              <dgm:constrLst>
                <dgm:constr type="primFontSz" refType="h" op="lte" fact="0.5"/>
                <dgm:constr type="lMarg" refType="w" fact="0.2016"/>
                <dgm:constr type="rMarg" refType="w" fact="0.2016"/>
              </dgm:constrLst>
              <dgm:ruleLst>
                <dgm:rule type="primFontSz" val="13" fact="NaN" max="NaN"/>
              </dgm:ruleLst>
            </dgm:layoutNode>
            <dgm:layoutNode name="descendantBox" styleLbl="bgAccFollowNode1">
              <dgm:alg type="tx">
                <dgm:param type="stBulletLvl" val="0"/>
                <dgm:param type="parTxLTRAlign" val="l"/>
              </dgm:alg>
              <dgm:shape xmlns:r="http://schemas.openxmlformats.org/officeDocument/2006/relationships" type="rect" r:blip="">
                <dgm:adjLst/>
              </dgm:shape>
              <dgm:presOf/>
              <dgm:constrLst>
                <dgm:constr type="tMarg" refType="primFontSz"/>
                <dgm:constr type="bMarg" refType="primFontSz"/>
                <dgm:constr type="lMarg" refType="w" fact="0.0575"/>
                <dgm:constr type="rMarg" refType="w" fact="0.0575"/>
              </dgm:constrLst>
              <dgm:presOf axis="des" ptType="node"/>
              <dgm:ruleLst>
                <dgm:rule type="primFontSz" val="11" fact="NaN" max="NaN"/>
              </dgm:ruleLst>
            </dgm:layoutNode>
          </dgm:layoutNode>
        </dgm:if>
        <dgm:else name="Name17">
          <dgm:layoutNode name="arrowAndChildren">
            <dgm:alg type="composite"/>
            <dgm:shape xmlns:r="http://schemas.openxmlformats.org/officeDocument/2006/relationships" r:blip="">
              <dgm:adjLst/>
            </dgm:shape>
            <dgm:presOf/>
            <dgm:constrLst>
              <dgm:constr type="w" for="ch" forName="parentTextArrow" refType="w" fact="0.25"/>
              <dgm:constr type="t" for="ch" forName="parentTextArrow"/>
              <dgm:constr type="h" for="ch" forName="parentTextArrow" refType="h" fact="0.65"/>
              <dgm:constr type="w" for="ch" forName="arrow" refType="w" fact="0.25"/>
              <dgm:constr type="h" for="ch" forName="arrow" refType="h"/>
              <dgm:constr type="l" for="ch" forName="descendantArrow" refType="w" fact="0.25"/>
              <dgm:constr type="w" for="ch" forName="descendantArrow" refType="w" fact="0.75"/>
              <dgm:constr type="b" for="ch" forName="descendantArrow" refType="h" fact="0.65"/>
              <dgm:constr type="h" for="ch" forName="descendantArrow" refType="h" fact="0.65"/>
            </dgm:constrLst>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constr type="primFontSz" refType="h" op="lte" fact="0.5"/>
                <dgm:constr type="lMarg" refType="w" fact="0.2016"/>
                <dgm:constr type="rMarg" refType="w" fact="0.2016"/>
              </dgm:constrLst>
              <dgm:ruleLst>
                <dgm:rule type="primFontSz" val="13" fact="NaN" max="NaN"/>
              </dgm:ruleLst>
            </dgm:layoutNode>
            <dgm:layoutNode name="arrow" styleLbl="alignNode1">
              <dgm:alg type="sp"/>
              <dgm:shape xmlns:r="http://schemas.openxmlformats.org/officeDocument/2006/relationships" rot="180" type="upArrowCallout" r:blip="">
                <dgm:adjLst>
                  <dgm:adj idx="1" val="0.05"/>
                  <dgm:adj idx="2" val="0.1"/>
                  <dgm:adj idx="3" val="0.15"/>
                </dgm:adjLst>
              </dgm:shape>
              <dgm:presOf axis="self"/>
              <dgm:constrLst/>
              <dgm:ruleLst/>
            </dgm:layoutNode>
            <dgm:layoutNode name="descendantArrow" styleLbl="bgAccFollowNode1">
              <dgm:alg type="tx">
                <dgm:param type="stBulletLvl" val="0"/>
                <dgm:param type="parTxLTRAlign" val="l"/>
              </dgm:alg>
              <dgm:shape xmlns:r="http://schemas.openxmlformats.org/officeDocument/2006/relationships" type="rect" r:blip="">
                <dgm:adjLst/>
              </dgm:shape>
              <dgm:presOf axis="des" ptType="node"/>
              <dgm:constrLst>
                <dgm:constr type="tMarg" refType="primFontSz"/>
                <dgm:constr type="bMarg" refType="primFontSz"/>
                <dgm:constr type="lMarg" refType="w" fact="0.0575"/>
                <dgm:constr type="rMarg" refType="w" fact="0.0575"/>
              </dgm:constrLst>
              <dgm:ruleLst>
                <dgm:rule type="primFontSz" val="11" fact="NaN" max="NaN"/>
              </dgm:ruleLst>
            </dgm:layoutNod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DD9960-406F-4187-A0E6-BD19C684039A}"/>
              </a:ext>
            </a:extLst>
          </p:cNvPr>
          <p:cNvSpPr>
            <a:spLocks noGrp="1"/>
          </p:cNvSpPr>
          <p:nvPr>
            <p:ph type="ctrTitle"/>
          </p:nvPr>
        </p:nvSpPr>
        <p:spPr>
          <a:xfrm>
            <a:off x="1249326" y="919716"/>
            <a:ext cx="8504275" cy="3551275"/>
          </a:xfrm>
        </p:spPr>
        <p:txBody>
          <a:bodyPr anchor="b">
            <a:normAutofit/>
          </a:bodyPr>
          <a:lstStyle>
            <a:lvl1pPr algn="l">
              <a:lnSpc>
                <a:spcPct val="100000"/>
              </a:lnSpc>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427E7FE-647D-4B2F-BA13-AB3ED4C5CF5A}"/>
              </a:ext>
            </a:extLst>
          </p:cNvPr>
          <p:cNvSpPr>
            <a:spLocks noGrp="1"/>
          </p:cNvSpPr>
          <p:nvPr>
            <p:ph type="subTitle" idx="1"/>
          </p:nvPr>
        </p:nvSpPr>
        <p:spPr>
          <a:xfrm>
            <a:off x="1249326" y="4795284"/>
            <a:ext cx="8504275" cy="1084522"/>
          </a:xfrm>
        </p:spPr>
        <p:txBody>
          <a:bodyPr>
            <a:normAutofit/>
          </a:bodyPr>
          <a:lstStyle>
            <a:lvl1pPr marL="0" indent="0" algn="l">
              <a:lnSpc>
                <a:spcPct val="120000"/>
              </a:lnSpc>
              <a:buNone/>
              <a:defRPr sz="1600" b="1"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BA5EF785-E0A7-4496-A5BA-49B0156F2628}"/>
              </a:ext>
            </a:extLst>
          </p:cNvPr>
          <p:cNvSpPr>
            <a:spLocks noGrp="1"/>
          </p:cNvSpPr>
          <p:nvPr>
            <p:ph type="dt" sz="half" idx="10"/>
          </p:nvPr>
        </p:nvSpPr>
        <p:spPr>
          <a:xfrm>
            <a:off x="8964706" y="6433202"/>
            <a:ext cx="2426446" cy="367841"/>
          </a:xfrm>
        </p:spPr>
        <p:txBody>
          <a:bodyPr/>
          <a:lstStyle/>
          <a:p>
            <a:fld id="{32637B58-87C1-446D-BDA9-B06F4BCF7782}" type="datetimeFigureOut">
              <a:rPr lang="en-US" smtClean="0"/>
              <a:t>10/3/2023</a:t>
            </a:fld>
            <a:endParaRPr lang="en-US"/>
          </a:p>
        </p:txBody>
      </p:sp>
      <p:sp>
        <p:nvSpPr>
          <p:cNvPr id="5" name="Footer Placeholder 4">
            <a:extLst>
              <a:ext uri="{FF2B5EF4-FFF2-40B4-BE49-F238E27FC236}">
                <a16:creationId xmlns:a16="http://schemas.microsoft.com/office/drawing/2014/main" id="{4742C627-38A1-4A14-8822-D8D33751CA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EBE346-5F34-48CD-8928-DA8567AEDD15}"/>
              </a:ext>
            </a:extLst>
          </p:cNvPr>
          <p:cNvSpPr>
            <a:spLocks noGrp="1"/>
          </p:cNvSpPr>
          <p:nvPr>
            <p:ph type="sldNum" sz="quarter" idx="12"/>
          </p:nvPr>
        </p:nvSpPr>
        <p:spPr>
          <a:xfrm>
            <a:off x="11391152" y="6433203"/>
            <a:ext cx="702781" cy="367842"/>
          </a:xfrm>
        </p:spPr>
        <p:txBody>
          <a:bodyPr/>
          <a:lstStyle/>
          <a:p>
            <a:fld id="{08AB70BE-1769-45B8-85A6-0C837432C7E6}" type="slidenum">
              <a:rPr lang="en-US" smtClean="0"/>
              <a:t>‹#›</a:t>
            </a:fld>
            <a:endParaRPr lang="en-US"/>
          </a:p>
        </p:txBody>
      </p:sp>
    </p:spTree>
    <p:extLst>
      <p:ext uri="{BB962C8B-B14F-4D97-AF65-F5344CB8AC3E}">
        <p14:creationId xmlns:p14="http://schemas.microsoft.com/office/powerpoint/2010/main" val="42637087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B05F0-2B44-47BC-86B3-58E2C70806B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FA5B5DA-7628-4AC1-8EAE-5010C2A9812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A4E7C3-7830-49F3-9F45-4B2F2B4CAC93}"/>
              </a:ext>
            </a:extLst>
          </p:cNvPr>
          <p:cNvSpPr>
            <a:spLocks noGrp="1"/>
          </p:cNvSpPr>
          <p:nvPr>
            <p:ph type="dt" sz="half" idx="10"/>
          </p:nvPr>
        </p:nvSpPr>
        <p:spPr/>
        <p:txBody>
          <a:bodyPr/>
          <a:lstStyle/>
          <a:p>
            <a:fld id="{32637B58-87C1-446D-BDA9-B06F4BCF7782}" type="datetimeFigureOut">
              <a:rPr lang="en-US" smtClean="0"/>
              <a:t>10/3/2023</a:t>
            </a:fld>
            <a:endParaRPr lang="en-US"/>
          </a:p>
        </p:txBody>
      </p:sp>
      <p:sp>
        <p:nvSpPr>
          <p:cNvPr id="5" name="Footer Placeholder 4">
            <a:extLst>
              <a:ext uri="{FF2B5EF4-FFF2-40B4-BE49-F238E27FC236}">
                <a16:creationId xmlns:a16="http://schemas.microsoft.com/office/drawing/2014/main" id="{1845E328-AD12-449C-BE6E-76DF005E86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0F374F-390D-49D8-A7C8-5BEFA3532345}"/>
              </a:ext>
            </a:extLst>
          </p:cNvPr>
          <p:cNvSpPr>
            <a:spLocks noGrp="1"/>
          </p:cNvSpPr>
          <p:nvPr>
            <p:ph type="sldNum" sz="quarter" idx="12"/>
          </p:nvPr>
        </p:nvSpPr>
        <p:spPr/>
        <p:txBody>
          <a:bodyPr/>
          <a:lstStyle/>
          <a:p>
            <a:fld id="{08AB70BE-1769-45B8-85A6-0C837432C7E6}" type="slidenum">
              <a:rPr lang="en-US" smtClean="0"/>
              <a:t>‹#›</a:t>
            </a:fld>
            <a:endParaRPr lang="en-US"/>
          </a:p>
        </p:txBody>
      </p:sp>
    </p:spTree>
    <p:extLst>
      <p:ext uri="{BB962C8B-B14F-4D97-AF65-F5344CB8AC3E}">
        <p14:creationId xmlns:p14="http://schemas.microsoft.com/office/powerpoint/2010/main" val="320054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50F530-2925-4F98-89EC-95C2EC4769D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1A79366-3281-483D-8731-0D01B2B24A3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5ED8B2-BE7F-4417-8A8A-A95C8BB70827}"/>
              </a:ext>
            </a:extLst>
          </p:cNvPr>
          <p:cNvSpPr>
            <a:spLocks noGrp="1"/>
          </p:cNvSpPr>
          <p:nvPr>
            <p:ph type="dt" sz="half" idx="10"/>
          </p:nvPr>
        </p:nvSpPr>
        <p:spPr/>
        <p:txBody>
          <a:bodyPr/>
          <a:lstStyle/>
          <a:p>
            <a:fld id="{32637B58-87C1-446D-BDA9-B06F4BCF7782}" type="datetimeFigureOut">
              <a:rPr lang="en-US" smtClean="0"/>
              <a:t>10/3/2023</a:t>
            </a:fld>
            <a:endParaRPr lang="en-US"/>
          </a:p>
        </p:txBody>
      </p:sp>
      <p:sp>
        <p:nvSpPr>
          <p:cNvPr id="5" name="Footer Placeholder 4">
            <a:extLst>
              <a:ext uri="{FF2B5EF4-FFF2-40B4-BE49-F238E27FC236}">
                <a16:creationId xmlns:a16="http://schemas.microsoft.com/office/drawing/2014/main" id="{A01A0D96-671F-4A85-89C6-946624CB1E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5BA434-2E32-4719-B45C-0490D685265D}"/>
              </a:ext>
            </a:extLst>
          </p:cNvPr>
          <p:cNvSpPr>
            <a:spLocks noGrp="1"/>
          </p:cNvSpPr>
          <p:nvPr>
            <p:ph type="sldNum" sz="quarter" idx="12"/>
          </p:nvPr>
        </p:nvSpPr>
        <p:spPr/>
        <p:txBody>
          <a:bodyPr/>
          <a:lstStyle/>
          <a:p>
            <a:fld id="{08AB70BE-1769-45B8-85A6-0C837432C7E6}" type="slidenum">
              <a:rPr lang="en-US" smtClean="0"/>
              <a:t>‹#›</a:t>
            </a:fld>
            <a:endParaRPr lang="en-US"/>
          </a:p>
        </p:txBody>
      </p:sp>
    </p:spTree>
    <p:extLst>
      <p:ext uri="{BB962C8B-B14F-4D97-AF65-F5344CB8AC3E}">
        <p14:creationId xmlns:p14="http://schemas.microsoft.com/office/powerpoint/2010/main" val="1825869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9839C-7D7A-49F1-8BFE-85C6C7D78BE7}"/>
              </a:ext>
            </a:extLst>
          </p:cNvPr>
          <p:cNvSpPr>
            <a:spLocks noGrp="1"/>
          </p:cNvSpPr>
          <p:nvPr>
            <p:ph type="title"/>
          </p:nvPr>
        </p:nvSpPr>
        <p:spPr>
          <a:xfrm>
            <a:off x="905256" y="590668"/>
            <a:ext cx="9914859" cy="1329004"/>
          </a:xfrm>
        </p:spPr>
        <p:txBody>
          <a:bodyPr>
            <a:normAutofit/>
          </a:bodyPr>
          <a:lstStyle>
            <a:lvl1pPr>
              <a:lnSpc>
                <a:spcPct val="100000"/>
              </a:lnSpc>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C7E748DC-EBB9-44C6-8566-38F87FF7FD53}"/>
              </a:ext>
            </a:extLst>
          </p:cNvPr>
          <p:cNvSpPr>
            <a:spLocks noGrp="1"/>
          </p:cNvSpPr>
          <p:nvPr>
            <p:ph idx="1"/>
          </p:nvPr>
        </p:nvSpPr>
        <p:spPr>
          <a:xfrm>
            <a:off x="914400" y="1919673"/>
            <a:ext cx="9914860" cy="4123318"/>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F7342198-F50F-4C8A-9BD9-4CC3950F8FA8}"/>
              </a:ext>
            </a:extLst>
          </p:cNvPr>
          <p:cNvSpPr>
            <a:spLocks noGrp="1"/>
          </p:cNvSpPr>
          <p:nvPr>
            <p:ph type="dt" sz="half" idx="10"/>
          </p:nvPr>
        </p:nvSpPr>
        <p:spPr>
          <a:xfrm>
            <a:off x="9323285" y="6434524"/>
            <a:ext cx="2067867" cy="365125"/>
          </a:xfrm>
        </p:spPr>
        <p:txBody>
          <a:bodyPr/>
          <a:lstStyle>
            <a:lvl1pPr algn="r">
              <a:defRPr>
                <a:solidFill>
                  <a:schemeClr val="bg1"/>
                </a:solidFill>
              </a:defRPr>
            </a:lvl1pPr>
          </a:lstStyle>
          <a:p>
            <a:fld id="{32637B58-87C1-446D-BDA9-B06F4BCF7782}" type="datetimeFigureOut">
              <a:rPr lang="en-US" smtClean="0"/>
              <a:t>10/3/2023</a:t>
            </a:fld>
            <a:endParaRPr lang="en-US"/>
          </a:p>
        </p:txBody>
      </p:sp>
      <p:sp>
        <p:nvSpPr>
          <p:cNvPr id="5" name="Footer Placeholder 4">
            <a:extLst>
              <a:ext uri="{FF2B5EF4-FFF2-40B4-BE49-F238E27FC236}">
                <a16:creationId xmlns:a16="http://schemas.microsoft.com/office/drawing/2014/main" id="{BFA2F5AB-D8C6-4AE1-8FAE-CD0499CB6D03}"/>
              </a:ext>
            </a:extLst>
          </p:cNvPr>
          <p:cNvSpPr>
            <a:spLocks noGrp="1"/>
          </p:cNvSpPr>
          <p:nvPr>
            <p:ph type="ftr" sz="quarter" idx="11"/>
          </p:nvPr>
        </p:nvSpPr>
        <p:spPr>
          <a:xfrm>
            <a:off x="173736" y="6437376"/>
            <a:ext cx="3775914" cy="365125"/>
          </a:xfrm>
        </p:spPr>
        <p:txBody>
          <a:bodyPr/>
          <a:lstStyle>
            <a:lvl1pPr algn="l">
              <a:defRPr>
                <a:solidFill>
                  <a:schemeClr val="accent2"/>
                </a:solidFill>
              </a:defRPr>
            </a:lvl1pPr>
          </a:lstStyle>
          <a:p>
            <a:endParaRPr lang="en-US" dirty="0"/>
          </a:p>
        </p:txBody>
      </p:sp>
      <p:sp>
        <p:nvSpPr>
          <p:cNvPr id="6" name="Slide Number Placeholder 5">
            <a:extLst>
              <a:ext uri="{FF2B5EF4-FFF2-40B4-BE49-F238E27FC236}">
                <a16:creationId xmlns:a16="http://schemas.microsoft.com/office/drawing/2014/main" id="{175C58D8-B582-4DB3-A94D-056240199750}"/>
              </a:ext>
            </a:extLst>
          </p:cNvPr>
          <p:cNvSpPr>
            <a:spLocks noGrp="1"/>
          </p:cNvSpPr>
          <p:nvPr>
            <p:ph type="sldNum" sz="quarter" idx="12"/>
          </p:nvPr>
        </p:nvSpPr>
        <p:spPr>
          <a:xfrm>
            <a:off x="11391152" y="6434524"/>
            <a:ext cx="693261" cy="365125"/>
          </a:xfrm>
        </p:spPr>
        <p:txBody>
          <a:bodyPr/>
          <a:lstStyle>
            <a:lvl1pPr>
              <a:defRPr>
                <a:solidFill>
                  <a:schemeClr val="bg1"/>
                </a:solidFill>
              </a:defRPr>
            </a:lvl1pPr>
          </a:lstStyle>
          <a:p>
            <a:fld id="{08AB70BE-1769-45B8-85A6-0C837432C7E6}" type="slidenum">
              <a:rPr lang="en-US" smtClean="0"/>
              <a:t>‹#›</a:t>
            </a:fld>
            <a:endParaRPr lang="en-US"/>
          </a:p>
        </p:txBody>
      </p:sp>
    </p:spTree>
    <p:extLst>
      <p:ext uri="{BB962C8B-B14F-4D97-AF65-F5344CB8AC3E}">
        <p14:creationId xmlns:p14="http://schemas.microsoft.com/office/powerpoint/2010/main" val="3469544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8A94B-011C-4B13-8C12-E91BF7A40087}"/>
              </a:ext>
            </a:extLst>
          </p:cNvPr>
          <p:cNvSpPr>
            <a:spLocks noGrp="1"/>
          </p:cNvSpPr>
          <p:nvPr>
            <p:ph type="title"/>
          </p:nvPr>
        </p:nvSpPr>
        <p:spPr>
          <a:xfrm>
            <a:off x="1524000" y="1320800"/>
            <a:ext cx="9144000" cy="3095813"/>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716D5F3-887C-4A8F-842A-0294A9FB0818}"/>
              </a:ext>
            </a:extLst>
          </p:cNvPr>
          <p:cNvSpPr>
            <a:spLocks noGrp="1"/>
          </p:cNvSpPr>
          <p:nvPr>
            <p:ph type="body" idx="1"/>
          </p:nvPr>
        </p:nvSpPr>
        <p:spPr>
          <a:xfrm>
            <a:off x="1523999" y="4589463"/>
            <a:ext cx="9144001"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B94588B-131A-42F3-B76C-62BD65E4806B}"/>
              </a:ext>
            </a:extLst>
          </p:cNvPr>
          <p:cNvSpPr>
            <a:spLocks noGrp="1"/>
          </p:cNvSpPr>
          <p:nvPr>
            <p:ph type="dt" sz="half" idx="10"/>
          </p:nvPr>
        </p:nvSpPr>
        <p:spPr/>
        <p:txBody>
          <a:bodyPr/>
          <a:lstStyle/>
          <a:p>
            <a:fld id="{32637B58-87C1-446D-BDA9-B06F4BCF7782}" type="datetimeFigureOut">
              <a:rPr lang="en-US" smtClean="0"/>
              <a:t>10/3/2023</a:t>
            </a:fld>
            <a:endParaRPr lang="en-US"/>
          </a:p>
        </p:txBody>
      </p:sp>
      <p:sp>
        <p:nvSpPr>
          <p:cNvPr id="5" name="Footer Placeholder 4">
            <a:extLst>
              <a:ext uri="{FF2B5EF4-FFF2-40B4-BE49-F238E27FC236}">
                <a16:creationId xmlns:a16="http://schemas.microsoft.com/office/drawing/2014/main" id="{E111AB28-20BD-4CD8-9840-985C3EDBA1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53C85C-3801-46F0-A100-616F5F2F82E9}"/>
              </a:ext>
            </a:extLst>
          </p:cNvPr>
          <p:cNvSpPr>
            <a:spLocks noGrp="1"/>
          </p:cNvSpPr>
          <p:nvPr>
            <p:ph type="sldNum" sz="quarter" idx="12"/>
          </p:nvPr>
        </p:nvSpPr>
        <p:spPr/>
        <p:txBody>
          <a:bodyPr/>
          <a:lstStyle/>
          <a:p>
            <a:fld id="{08AB70BE-1769-45B8-85A6-0C837432C7E6}" type="slidenum">
              <a:rPr lang="en-US" smtClean="0"/>
              <a:t>‹#›</a:t>
            </a:fld>
            <a:endParaRPr lang="en-US"/>
          </a:p>
        </p:txBody>
      </p:sp>
    </p:spTree>
    <p:extLst>
      <p:ext uri="{BB962C8B-B14F-4D97-AF65-F5344CB8AC3E}">
        <p14:creationId xmlns:p14="http://schemas.microsoft.com/office/powerpoint/2010/main" val="41100162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F5CB06-0454-4BF1-8011-F8B1A95954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F920A70-D33B-4461-B74C-3F59ADB16141}"/>
              </a:ext>
            </a:extLst>
          </p:cNvPr>
          <p:cNvSpPr>
            <a:spLocks noGrp="1"/>
          </p:cNvSpPr>
          <p:nvPr>
            <p:ph sz="half" idx="1"/>
          </p:nvPr>
        </p:nvSpPr>
        <p:spPr>
          <a:xfrm>
            <a:off x="1408813" y="2163725"/>
            <a:ext cx="4610986" cy="40132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1881BDF9-836E-431C-8EFA-417A9BEE9F4B}"/>
              </a:ext>
            </a:extLst>
          </p:cNvPr>
          <p:cNvSpPr>
            <a:spLocks noGrp="1"/>
          </p:cNvSpPr>
          <p:nvPr>
            <p:ph sz="half" idx="2"/>
          </p:nvPr>
        </p:nvSpPr>
        <p:spPr>
          <a:xfrm>
            <a:off x="6257260" y="2163725"/>
            <a:ext cx="4853763" cy="40132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7CBD9F59-B591-4E2F-899E-3CA78CE82D45}"/>
              </a:ext>
            </a:extLst>
          </p:cNvPr>
          <p:cNvSpPr>
            <a:spLocks noGrp="1"/>
          </p:cNvSpPr>
          <p:nvPr>
            <p:ph type="dt" sz="half" idx="10"/>
          </p:nvPr>
        </p:nvSpPr>
        <p:spPr/>
        <p:txBody>
          <a:bodyPr/>
          <a:lstStyle/>
          <a:p>
            <a:fld id="{32637B58-87C1-446D-BDA9-B06F4BCF7782}" type="datetimeFigureOut">
              <a:rPr lang="en-US" smtClean="0"/>
              <a:t>10/3/2023</a:t>
            </a:fld>
            <a:endParaRPr lang="en-US"/>
          </a:p>
        </p:txBody>
      </p:sp>
      <p:sp>
        <p:nvSpPr>
          <p:cNvPr id="6" name="Footer Placeholder 5">
            <a:extLst>
              <a:ext uri="{FF2B5EF4-FFF2-40B4-BE49-F238E27FC236}">
                <a16:creationId xmlns:a16="http://schemas.microsoft.com/office/drawing/2014/main" id="{046CFD12-B3EC-432C-B264-8AB571CAAFD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F3CBBA-71B3-4857-80E7-525E89FD903F}"/>
              </a:ext>
            </a:extLst>
          </p:cNvPr>
          <p:cNvSpPr>
            <a:spLocks noGrp="1"/>
          </p:cNvSpPr>
          <p:nvPr>
            <p:ph type="sldNum" sz="quarter" idx="12"/>
          </p:nvPr>
        </p:nvSpPr>
        <p:spPr/>
        <p:txBody>
          <a:bodyPr/>
          <a:lstStyle/>
          <a:p>
            <a:fld id="{08AB70BE-1769-45B8-85A6-0C837432C7E6}" type="slidenum">
              <a:rPr lang="en-US" smtClean="0"/>
              <a:t>‹#›</a:t>
            </a:fld>
            <a:endParaRPr lang="en-US"/>
          </a:p>
        </p:txBody>
      </p:sp>
    </p:spTree>
    <p:extLst>
      <p:ext uri="{BB962C8B-B14F-4D97-AF65-F5344CB8AC3E}">
        <p14:creationId xmlns:p14="http://schemas.microsoft.com/office/powerpoint/2010/main" val="2212128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51886-4F39-4E3E-948D-DBC73F267AED}"/>
              </a:ext>
            </a:extLst>
          </p:cNvPr>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B2C7B2A-B6BE-46FD-9278-A5246BF7EEB8}"/>
              </a:ext>
            </a:extLst>
          </p:cNvPr>
          <p:cNvSpPr>
            <a:spLocks noGrp="1"/>
          </p:cNvSpPr>
          <p:nvPr>
            <p:ph type="body" idx="1"/>
          </p:nvPr>
        </p:nvSpPr>
        <p:spPr>
          <a:xfrm>
            <a:off x="839788" y="1681163"/>
            <a:ext cx="5157787" cy="823912"/>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E85295-E4B5-4D75-954F-B07A2F4CABF8}"/>
              </a:ext>
            </a:extLst>
          </p:cNvPr>
          <p:cNvSpPr>
            <a:spLocks noGrp="1"/>
          </p:cNvSpPr>
          <p:nvPr>
            <p:ph sz="half" idx="2"/>
          </p:nvPr>
        </p:nvSpPr>
        <p:spPr>
          <a:xfrm>
            <a:off x="839788" y="2635623"/>
            <a:ext cx="5157787" cy="3554039"/>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E687ABF0-C78D-4589-8FA5-0D6238B4B084}"/>
              </a:ext>
            </a:extLst>
          </p:cNvPr>
          <p:cNvSpPr>
            <a:spLocks noGrp="1"/>
          </p:cNvSpPr>
          <p:nvPr>
            <p:ph type="body" sz="quarter" idx="3"/>
          </p:nvPr>
        </p:nvSpPr>
        <p:spPr>
          <a:xfrm>
            <a:off x="6172200" y="1681163"/>
            <a:ext cx="5183188" cy="823912"/>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C6A4064-2E0A-4FC3-837B-14EC0EF3A652}"/>
              </a:ext>
            </a:extLst>
          </p:cNvPr>
          <p:cNvSpPr>
            <a:spLocks noGrp="1"/>
          </p:cNvSpPr>
          <p:nvPr>
            <p:ph sz="quarter" idx="4"/>
          </p:nvPr>
        </p:nvSpPr>
        <p:spPr>
          <a:xfrm>
            <a:off x="6172200" y="2635623"/>
            <a:ext cx="5183188" cy="3554040"/>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8E3C169-8D29-4CC4-9581-748178F3C00A}"/>
              </a:ext>
            </a:extLst>
          </p:cNvPr>
          <p:cNvSpPr>
            <a:spLocks noGrp="1"/>
          </p:cNvSpPr>
          <p:nvPr>
            <p:ph type="dt" sz="half" idx="10"/>
          </p:nvPr>
        </p:nvSpPr>
        <p:spPr/>
        <p:txBody>
          <a:bodyPr/>
          <a:lstStyle/>
          <a:p>
            <a:fld id="{32637B58-87C1-446D-BDA9-B06F4BCF7782}" type="datetimeFigureOut">
              <a:rPr lang="en-US" smtClean="0"/>
              <a:t>10/3/2023</a:t>
            </a:fld>
            <a:endParaRPr lang="en-US"/>
          </a:p>
        </p:txBody>
      </p:sp>
      <p:sp>
        <p:nvSpPr>
          <p:cNvPr id="8" name="Footer Placeholder 7">
            <a:extLst>
              <a:ext uri="{FF2B5EF4-FFF2-40B4-BE49-F238E27FC236}">
                <a16:creationId xmlns:a16="http://schemas.microsoft.com/office/drawing/2014/main" id="{F14EC709-AAD9-475C-AC6A-943A8E872A9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20C0E3E-587D-46EB-AAF5-011C137B0309}"/>
              </a:ext>
            </a:extLst>
          </p:cNvPr>
          <p:cNvSpPr>
            <a:spLocks noGrp="1"/>
          </p:cNvSpPr>
          <p:nvPr>
            <p:ph type="sldNum" sz="quarter" idx="12"/>
          </p:nvPr>
        </p:nvSpPr>
        <p:spPr/>
        <p:txBody>
          <a:bodyPr/>
          <a:lstStyle/>
          <a:p>
            <a:fld id="{08AB70BE-1769-45B8-85A6-0C837432C7E6}" type="slidenum">
              <a:rPr lang="en-US" smtClean="0"/>
              <a:t>‹#›</a:t>
            </a:fld>
            <a:endParaRPr lang="en-US"/>
          </a:p>
        </p:txBody>
      </p:sp>
    </p:spTree>
    <p:extLst>
      <p:ext uri="{BB962C8B-B14F-4D97-AF65-F5344CB8AC3E}">
        <p14:creationId xmlns:p14="http://schemas.microsoft.com/office/powerpoint/2010/main" val="1695568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3E062-B7F5-4D30-B416-1BBB4A7D0F0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1BDFF7A-EBD3-4FEB-8451-5D7355069117}"/>
              </a:ext>
            </a:extLst>
          </p:cNvPr>
          <p:cNvSpPr>
            <a:spLocks noGrp="1"/>
          </p:cNvSpPr>
          <p:nvPr>
            <p:ph type="dt" sz="half" idx="10"/>
          </p:nvPr>
        </p:nvSpPr>
        <p:spPr/>
        <p:txBody>
          <a:bodyPr/>
          <a:lstStyle/>
          <a:p>
            <a:fld id="{32637B58-87C1-446D-BDA9-B06F4BCF7782}" type="datetimeFigureOut">
              <a:rPr lang="en-US" smtClean="0"/>
              <a:t>10/3/2023</a:t>
            </a:fld>
            <a:endParaRPr lang="en-US"/>
          </a:p>
        </p:txBody>
      </p:sp>
      <p:sp>
        <p:nvSpPr>
          <p:cNvPr id="4" name="Footer Placeholder 3">
            <a:extLst>
              <a:ext uri="{FF2B5EF4-FFF2-40B4-BE49-F238E27FC236}">
                <a16:creationId xmlns:a16="http://schemas.microsoft.com/office/drawing/2014/main" id="{08F54A2D-2C4B-4E1D-AC16-E3B1F1DDB56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C11F373-DB96-4AEA-8E3E-7EDEA213DEEC}"/>
              </a:ext>
            </a:extLst>
          </p:cNvPr>
          <p:cNvSpPr>
            <a:spLocks noGrp="1"/>
          </p:cNvSpPr>
          <p:nvPr>
            <p:ph type="sldNum" sz="quarter" idx="12"/>
          </p:nvPr>
        </p:nvSpPr>
        <p:spPr/>
        <p:txBody>
          <a:bodyPr/>
          <a:lstStyle/>
          <a:p>
            <a:fld id="{08AB70BE-1769-45B8-85A6-0C837432C7E6}" type="slidenum">
              <a:rPr lang="en-US" smtClean="0"/>
              <a:t>‹#›</a:t>
            </a:fld>
            <a:endParaRPr lang="en-US"/>
          </a:p>
        </p:txBody>
      </p:sp>
    </p:spTree>
    <p:extLst>
      <p:ext uri="{BB962C8B-B14F-4D97-AF65-F5344CB8AC3E}">
        <p14:creationId xmlns:p14="http://schemas.microsoft.com/office/powerpoint/2010/main" val="521571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A2485D4-41D3-4182-8DFE-2E0713EC0B8A}"/>
              </a:ext>
            </a:extLst>
          </p:cNvPr>
          <p:cNvSpPr>
            <a:spLocks noGrp="1"/>
          </p:cNvSpPr>
          <p:nvPr>
            <p:ph type="dt" sz="half" idx="10"/>
          </p:nvPr>
        </p:nvSpPr>
        <p:spPr/>
        <p:txBody>
          <a:bodyPr/>
          <a:lstStyle/>
          <a:p>
            <a:fld id="{32637B58-87C1-446D-BDA9-B06F4BCF7782}" type="datetimeFigureOut">
              <a:rPr lang="en-US" smtClean="0"/>
              <a:t>10/3/2023</a:t>
            </a:fld>
            <a:endParaRPr lang="en-US"/>
          </a:p>
        </p:txBody>
      </p:sp>
      <p:sp>
        <p:nvSpPr>
          <p:cNvPr id="3" name="Footer Placeholder 2">
            <a:extLst>
              <a:ext uri="{FF2B5EF4-FFF2-40B4-BE49-F238E27FC236}">
                <a16:creationId xmlns:a16="http://schemas.microsoft.com/office/drawing/2014/main" id="{C9753C5C-8415-4BF0-810D-A4C22F695EC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45EBFEA-4321-48C4-9CA1-43517540C698}"/>
              </a:ext>
            </a:extLst>
          </p:cNvPr>
          <p:cNvSpPr>
            <a:spLocks noGrp="1"/>
          </p:cNvSpPr>
          <p:nvPr>
            <p:ph type="sldNum" sz="quarter" idx="12"/>
          </p:nvPr>
        </p:nvSpPr>
        <p:spPr/>
        <p:txBody>
          <a:bodyPr/>
          <a:lstStyle/>
          <a:p>
            <a:fld id="{08AB70BE-1769-45B8-85A6-0C837432C7E6}" type="slidenum">
              <a:rPr lang="en-US" smtClean="0"/>
              <a:t>‹#›</a:t>
            </a:fld>
            <a:endParaRPr lang="en-US"/>
          </a:p>
        </p:txBody>
      </p:sp>
    </p:spTree>
    <p:extLst>
      <p:ext uri="{BB962C8B-B14F-4D97-AF65-F5344CB8AC3E}">
        <p14:creationId xmlns:p14="http://schemas.microsoft.com/office/powerpoint/2010/main" val="37338283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09F8C-8071-4BE5-AD6F-C98F481D17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34135B3-14BA-4A88-B6B3-88B77B1C63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77C3A4D-5B69-44B4-B17F-770E83F008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4F1C41D-2A59-4512-8034-6DB705787D78}"/>
              </a:ext>
            </a:extLst>
          </p:cNvPr>
          <p:cNvSpPr>
            <a:spLocks noGrp="1"/>
          </p:cNvSpPr>
          <p:nvPr>
            <p:ph type="dt" sz="half" idx="10"/>
          </p:nvPr>
        </p:nvSpPr>
        <p:spPr/>
        <p:txBody>
          <a:bodyPr/>
          <a:lstStyle/>
          <a:p>
            <a:fld id="{32637B58-87C1-446D-BDA9-B06F4BCF7782}" type="datetimeFigureOut">
              <a:rPr lang="en-US" smtClean="0"/>
              <a:t>10/3/2023</a:t>
            </a:fld>
            <a:endParaRPr lang="en-US"/>
          </a:p>
        </p:txBody>
      </p:sp>
      <p:sp>
        <p:nvSpPr>
          <p:cNvPr id="6" name="Footer Placeholder 5">
            <a:extLst>
              <a:ext uri="{FF2B5EF4-FFF2-40B4-BE49-F238E27FC236}">
                <a16:creationId xmlns:a16="http://schemas.microsoft.com/office/drawing/2014/main" id="{BD85C494-778C-4EE6-9402-242E1CDD9A6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F5677B9-C338-4033-9AFE-B8B81C5D8139}"/>
              </a:ext>
            </a:extLst>
          </p:cNvPr>
          <p:cNvSpPr>
            <a:spLocks noGrp="1"/>
          </p:cNvSpPr>
          <p:nvPr>
            <p:ph type="sldNum" sz="quarter" idx="12"/>
          </p:nvPr>
        </p:nvSpPr>
        <p:spPr/>
        <p:txBody>
          <a:bodyPr/>
          <a:lstStyle/>
          <a:p>
            <a:fld id="{08AB70BE-1769-45B8-85A6-0C837432C7E6}" type="slidenum">
              <a:rPr lang="en-US" smtClean="0"/>
              <a:t>‹#›</a:t>
            </a:fld>
            <a:endParaRPr lang="en-US"/>
          </a:p>
        </p:txBody>
      </p:sp>
    </p:spTree>
    <p:extLst>
      <p:ext uri="{BB962C8B-B14F-4D97-AF65-F5344CB8AC3E}">
        <p14:creationId xmlns:p14="http://schemas.microsoft.com/office/powerpoint/2010/main" val="977714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B77DE-4C2E-476F-A419-57470FB66D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A9FD1A0-93AE-469A-ADDF-2453B64CAAF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DC119C9C-EF97-4910-9419-6D7202609E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A87172-A64E-4C38-82ED-2A7050B0FB68}"/>
              </a:ext>
            </a:extLst>
          </p:cNvPr>
          <p:cNvSpPr>
            <a:spLocks noGrp="1"/>
          </p:cNvSpPr>
          <p:nvPr>
            <p:ph type="dt" sz="half" idx="10"/>
          </p:nvPr>
        </p:nvSpPr>
        <p:spPr/>
        <p:txBody>
          <a:bodyPr/>
          <a:lstStyle/>
          <a:p>
            <a:fld id="{32637B58-87C1-446D-BDA9-B06F4BCF7782}" type="datetimeFigureOut">
              <a:rPr lang="en-US" smtClean="0"/>
              <a:t>10/3/2023</a:t>
            </a:fld>
            <a:endParaRPr lang="en-US"/>
          </a:p>
        </p:txBody>
      </p:sp>
      <p:sp>
        <p:nvSpPr>
          <p:cNvPr id="6" name="Footer Placeholder 5">
            <a:extLst>
              <a:ext uri="{FF2B5EF4-FFF2-40B4-BE49-F238E27FC236}">
                <a16:creationId xmlns:a16="http://schemas.microsoft.com/office/drawing/2014/main" id="{BC0C3E24-28E2-4512-BEA0-DAEC5E8465C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F04F0D-DA84-434D-B136-BEE9FD80AB95}"/>
              </a:ext>
            </a:extLst>
          </p:cNvPr>
          <p:cNvSpPr>
            <a:spLocks noGrp="1"/>
          </p:cNvSpPr>
          <p:nvPr>
            <p:ph type="sldNum" sz="quarter" idx="12"/>
          </p:nvPr>
        </p:nvSpPr>
        <p:spPr/>
        <p:txBody>
          <a:bodyPr/>
          <a:lstStyle/>
          <a:p>
            <a:fld id="{08AB70BE-1769-45B8-85A6-0C837432C7E6}" type="slidenum">
              <a:rPr lang="en-US" smtClean="0"/>
              <a:t>‹#›</a:t>
            </a:fld>
            <a:endParaRPr lang="en-US"/>
          </a:p>
        </p:txBody>
      </p:sp>
    </p:spTree>
    <p:extLst>
      <p:ext uri="{BB962C8B-B14F-4D97-AF65-F5344CB8AC3E}">
        <p14:creationId xmlns:p14="http://schemas.microsoft.com/office/powerpoint/2010/main" val="647360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9" name="Freeform: Shape 28">
            <a:extLst>
              <a:ext uri="{FF2B5EF4-FFF2-40B4-BE49-F238E27FC236}">
                <a16:creationId xmlns:a16="http://schemas.microsoft.com/office/drawing/2014/main" id="{7A08E557-10DB-421A-876E-1AE58F8E07C4}"/>
              </a:ext>
            </a:extLst>
          </p:cNvPr>
          <p:cNvSpPr/>
          <p:nvPr/>
        </p:nvSpPr>
        <p:spPr>
          <a:xfrm>
            <a:off x="8844703" y="3732560"/>
            <a:ext cx="3352193" cy="3125440"/>
          </a:xfrm>
          <a:custGeom>
            <a:avLst/>
            <a:gdLst>
              <a:gd name="connsiteX0" fmla="*/ 0 w 3352193"/>
              <a:gd name="connsiteY0" fmla="*/ 3125374 h 3125440"/>
              <a:gd name="connsiteX1" fmla="*/ 2579 w 3352193"/>
              <a:gd name="connsiteY1" fmla="*/ 3125440 h 3125440"/>
              <a:gd name="connsiteX2" fmla="*/ 0 w 3352193"/>
              <a:gd name="connsiteY2" fmla="*/ 3125440 h 3125440"/>
              <a:gd name="connsiteX3" fmla="*/ 3352193 w 3352193"/>
              <a:gd name="connsiteY3" fmla="*/ 0 h 3125440"/>
              <a:gd name="connsiteX4" fmla="*/ 3352193 w 3352193"/>
              <a:gd name="connsiteY4" fmla="*/ 3125440 h 3125440"/>
              <a:gd name="connsiteX5" fmla="*/ 2579 w 3352193"/>
              <a:gd name="connsiteY5" fmla="*/ 3125440 h 3125440"/>
              <a:gd name="connsiteX6" fmla="*/ 3348685 w 3352193"/>
              <a:gd name="connsiteY6" fmla="*/ 47035 h 3125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52193" h="3125440">
                <a:moveTo>
                  <a:pt x="0" y="3125374"/>
                </a:moveTo>
                <a:lnTo>
                  <a:pt x="2579" y="3125440"/>
                </a:lnTo>
                <a:lnTo>
                  <a:pt x="0" y="3125440"/>
                </a:lnTo>
                <a:close/>
                <a:moveTo>
                  <a:pt x="3352193" y="0"/>
                </a:moveTo>
                <a:lnTo>
                  <a:pt x="3352193" y="3125440"/>
                </a:lnTo>
                <a:lnTo>
                  <a:pt x="2579" y="3125440"/>
                </a:lnTo>
                <a:cubicBezTo>
                  <a:pt x="1744073" y="3125440"/>
                  <a:pt x="3176441" y="1776129"/>
                  <a:pt x="3348685" y="47035"/>
                </a:cubicBezTo>
                <a:close/>
              </a:path>
            </a:pathLst>
          </a:cu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Footer Placeholder 4">
            <a:extLst>
              <a:ext uri="{FF2B5EF4-FFF2-40B4-BE49-F238E27FC236}">
                <a16:creationId xmlns:a16="http://schemas.microsoft.com/office/drawing/2014/main" id="{EC2EBCA0-8609-4F35-8CA7-7AD35FDACD73}"/>
              </a:ext>
            </a:extLst>
          </p:cNvPr>
          <p:cNvSpPr>
            <a:spLocks noGrp="1"/>
          </p:cNvSpPr>
          <p:nvPr>
            <p:ph type="ftr" sz="quarter" idx="3"/>
          </p:nvPr>
        </p:nvSpPr>
        <p:spPr>
          <a:xfrm>
            <a:off x="175613" y="6434560"/>
            <a:ext cx="3428012" cy="365125"/>
          </a:xfrm>
          <a:prstGeom prst="rect">
            <a:avLst/>
          </a:prstGeom>
        </p:spPr>
        <p:txBody>
          <a:bodyPr vert="horz" lIns="91440" tIns="45720" rIns="91440" bIns="45720" rtlCol="0" anchor="ctr"/>
          <a:lstStyle>
            <a:lvl1pPr algn="l">
              <a:defRPr sz="1050" spc="50" baseline="0">
                <a:solidFill>
                  <a:schemeClr val="accent2"/>
                </a:solidFill>
                <a:latin typeface="+mn-lt"/>
              </a:defRPr>
            </a:lvl1pPr>
          </a:lstStyle>
          <a:p>
            <a:endParaRPr lang="en-US"/>
          </a:p>
        </p:txBody>
      </p:sp>
      <p:sp>
        <p:nvSpPr>
          <p:cNvPr id="2" name="Title Placeholder 1">
            <a:extLst>
              <a:ext uri="{FF2B5EF4-FFF2-40B4-BE49-F238E27FC236}">
                <a16:creationId xmlns:a16="http://schemas.microsoft.com/office/drawing/2014/main" id="{BFDA9639-38D2-4CD4-A861-F6B4C6CB99BD}"/>
              </a:ext>
            </a:extLst>
          </p:cNvPr>
          <p:cNvSpPr>
            <a:spLocks noGrp="1"/>
          </p:cNvSpPr>
          <p:nvPr>
            <p:ph type="title"/>
          </p:nvPr>
        </p:nvSpPr>
        <p:spPr>
          <a:xfrm>
            <a:off x="908775" y="590372"/>
            <a:ext cx="10202248" cy="132589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DAF00B1-16C1-47B3-A7A0-B71468312896}"/>
              </a:ext>
            </a:extLst>
          </p:cNvPr>
          <p:cNvSpPr>
            <a:spLocks noGrp="1"/>
          </p:cNvSpPr>
          <p:nvPr>
            <p:ph type="body" idx="1"/>
          </p:nvPr>
        </p:nvSpPr>
        <p:spPr>
          <a:xfrm>
            <a:off x="918825" y="1916262"/>
            <a:ext cx="10192198" cy="4133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BCF9501-5B6B-4DAF-B59D-3C129ED805AC}"/>
              </a:ext>
            </a:extLst>
          </p:cNvPr>
          <p:cNvSpPr>
            <a:spLocks noGrp="1"/>
          </p:cNvSpPr>
          <p:nvPr>
            <p:ph type="dt" sz="half" idx="2"/>
          </p:nvPr>
        </p:nvSpPr>
        <p:spPr>
          <a:xfrm>
            <a:off x="9017000" y="6433202"/>
            <a:ext cx="2374150" cy="367841"/>
          </a:xfrm>
          <a:prstGeom prst="rect">
            <a:avLst/>
          </a:prstGeom>
        </p:spPr>
        <p:txBody>
          <a:bodyPr vert="horz" lIns="91440" tIns="45720" rIns="91440" bIns="45720" rtlCol="0" anchor="ctr"/>
          <a:lstStyle>
            <a:lvl1pPr algn="r">
              <a:defRPr sz="1050" spc="50" baseline="0">
                <a:solidFill>
                  <a:srgbClr val="FFFFFF"/>
                </a:solidFill>
                <a:latin typeface="+mn-lt"/>
              </a:defRPr>
            </a:lvl1pPr>
          </a:lstStyle>
          <a:p>
            <a:fld id="{32637B58-87C1-446D-BDA9-B06F4BCF7782}" type="datetimeFigureOut">
              <a:rPr lang="en-US" smtClean="0"/>
              <a:pPr/>
              <a:t>10/3/2023</a:t>
            </a:fld>
            <a:endParaRPr lang="en-US" dirty="0"/>
          </a:p>
        </p:txBody>
      </p:sp>
      <p:sp>
        <p:nvSpPr>
          <p:cNvPr id="6" name="Slide Number Placeholder 5">
            <a:extLst>
              <a:ext uri="{FF2B5EF4-FFF2-40B4-BE49-F238E27FC236}">
                <a16:creationId xmlns:a16="http://schemas.microsoft.com/office/drawing/2014/main" id="{37685DBD-B7AE-41D8-8CF1-B21CD58E1B45}"/>
              </a:ext>
            </a:extLst>
          </p:cNvPr>
          <p:cNvSpPr>
            <a:spLocks noGrp="1"/>
          </p:cNvSpPr>
          <p:nvPr>
            <p:ph type="sldNum" sz="quarter" idx="4"/>
          </p:nvPr>
        </p:nvSpPr>
        <p:spPr>
          <a:xfrm>
            <a:off x="11391150" y="6433203"/>
            <a:ext cx="693263" cy="367842"/>
          </a:xfrm>
          <a:prstGeom prst="rect">
            <a:avLst/>
          </a:prstGeom>
        </p:spPr>
        <p:txBody>
          <a:bodyPr vert="horz" lIns="91440" tIns="45720" rIns="91440" bIns="45720" rtlCol="0" anchor="ctr"/>
          <a:lstStyle>
            <a:lvl1pPr algn="r">
              <a:defRPr sz="2000">
                <a:solidFill>
                  <a:srgbClr val="FFFFFF"/>
                </a:solidFill>
                <a:latin typeface="+mj-lt"/>
              </a:defRPr>
            </a:lvl1pPr>
          </a:lstStyle>
          <a:p>
            <a:fld id="{08AB70BE-1769-45B8-85A6-0C837432C7E6}" type="slidenum">
              <a:rPr lang="en-US" smtClean="0"/>
              <a:pPr/>
              <a:t>‹#›</a:t>
            </a:fld>
            <a:endParaRPr lang="en-US"/>
          </a:p>
        </p:txBody>
      </p:sp>
    </p:spTree>
    <p:extLst>
      <p:ext uri="{BB962C8B-B14F-4D97-AF65-F5344CB8AC3E}">
        <p14:creationId xmlns:p14="http://schemas.microsoft.com/office/powerpoint/2010/main" val="33776325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000" kern="1200">
          <a:solidFill>
            <a:schemeClr val="accent2"/>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5"/>
        </a:buClr>
        <a:buFont typeface="Arial" panose="020B0604020202020204" pitchFamily="34" charset="0"/>
        <a:buChar char="•"/>
        <a:defRPr sz="2000" kern="1200">
          <a:solidFill>
            <a:schemeClr val="tx2"/>
          </a:solidFill>
          <a:latin typeface="+mn-lt"/>
          <a:ea typeface="+mn-ea"/>
          <a:cs typeface="+mn-cs"/>
        </a:defRPr>
      </a:lvl1pPr>
      <a:lvl2pPr marL="685800" indent="-228600" algn="l" defTabSz="914400" rtl="0" eaLnBrk="1" latinLnBrk="0" hangingPunct="1">
        <a:lnSpc>
          <a:spcPct val="120000"/>
        </a:lnSpc>
        <a:spcBef>
          <a:spcPts val="500"/>
        </a:spcBef>
        <a:buClr>
          <a:schemeClr val="accent5"/>
        </a:buClr>
        <a:buFont typeface="Arial" panose="020B0604020202020204" pitchFamily="34" charset="0"/>
        <a:buChar char="•"/>
        <a:defRPr sz="1800" kern="1200">
          <a:solidFill>
            <a:schemeClr val="tx2"/>
          </a:solidFill>
          <a:latin typeface="+mn-lt"/>
          <a:ea typeface="+mn-ea"/>
          <a:cs typeface="+mn-cs"/>
        </a:defRPr>
      </a:lvl2pPr>
      <a:lvl3pPr marL="1143000" indent="-228600" algn="l" defTabSz="914400" rtl="0" eaLnBrk="1" latinLnBrk="0" hangingPunct="1">
        <a:lnSpc>
          <a:spcPct val="120000"/>
        </a:lnSpc>
        <a:spcBef>
          <a:spcPts val="500"/>
        </a:spcBef>
        <a:buClr>
          <a:schemeClr val="accent5"/>
        </a:buClr>
        <a:buFont typeface="Arial" panose="020B0604020202020204" pitchFamily="34" charset="0"/>
        <a:buChar char="•"/>
        <a:defRPr sz="1600" kern="1200">
          <a:solidFill>
            <a:schemeClr val="tx2"/>
          </a:solidFill>
          <a:latin typeface="+mn-lt"/>
          <a:ea typeface="+mn-ea"/>
          <a:cs typeface="+mn-cs"/>
        </a:defRPr>
      </a:lvl3pPr>
      <a:lvl4pPr marL="1600200" indent="-228600" algn="l" defTabSz="914400" rtl="0" eaLnBrk="1" latinLnBrk="0" hangingPunct="1">
        <a:lnSpc>
          <a:spcPct val="120000"/>
        </a:lnSpc>
        <a:spcBef>
          <a:spcPts val="500"/>
        </a:spcBef>
        <a:buClr>
          <a:schemeClr val="accent5"/>
        </a:buClr>
        <a:buFont typeface="Arial" panose="020B0604020202020204" pitchFamily="34" charset="0"/>
        <a:buChar char="•"/>
        <a:defRPr sz="1400" kern="1200">
          <a:solidFill>
            <a:schemeClr val="tx2"/>
          </a:solidFill>
          <a:latin typeface="+mn-lt"/>
          <a:ea typeface="+mn-ea"/>
          <a:cs typeface="+mn-cs"/>
        </a:defRPr>
      </a:lvl4pPr>
      <a:lvl5pPr marL="2057400" indent="-228600" algn="l" defTabSz="914400" rtl="0" eaLnBrk="1" latinLnBrk="0" hangingPunct="1">
        <a:lnSpc>
          <a:spcPct val="120000"/>
        </a:lnSpc>
        <a:spcBef>
          <a:spcPts val="500"/>
        </a:spcBef>
        <a:buClr>
          <a:schemeClr val="accent5"/>
        </a:buClr>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2736">
          <p15:clr>
            <a:srgbClr val="F26B43"/>
          </p15:clr>
        </p15:guide>
        <p15:guide id="4" orient="horz" pos="3312">
          <p15:clr>
            <a:srgbClr val="F26B43"/>
          </p15:clr>
        </p15:guide>
        <p15:guide id="5" orient="horz" pos="432">
          <p15:clr>
            <a:srgbClr val="F26B43"/>
          </p15:clr>
        </p15:guide>
        <p15:guide id="7" pos="4416">
          <p15:clr>
            <a:srgbClr val="F26B43"/>
          </p15:clr>
        </p15:guide>
        <p15:guide id="8" pos="5568">
          <p15:clr>
            <a:srgbClr val="F26B43"/>
          </p15:clr>
        </p15:guide>
        <p15:guide id="9" pos="7296">
          <p15:clr>
            <a:srgbClr val="F26B43"/>
          </p15:clr>
        </p15:guide>
        <p15:guide id="10" pos="2688">
          <p15:clr>
            <a:srgbClr val="F26B43"/>
          </p15:clr>
        </p15:guide>
        <p15:guide id="11" pos="1536">
          <p15:clr>
            <a:srgbClr val="F26B43"/>
          </p15:clr>
        </p15:guide>
        <p15:guide id="12" pos="384">
          <p15:clr>
            <a:srgbClr val="F26B43"/>
          </p15:clr>
        </p15:guide>
        <p15:guide id="13" pos="2112">
          <p15:clr>
            <a:srgbClr val="F26B43"/>
          </p15:clr>
        </p15:guide>
        <p15:guide id="14" pos="4992">
          <p15:clr>
            <a:srgbClr val="F26B43"/>
          </p15:clr>
        </p15:guide>
        <p15:guide id="15" pos="6720">
          <p15:clr>
            <a:srgbClr val="F26B43"/>
          </p15:clr>
        </p15:guide>
        <p15:guide id="16" pos="960">
          <p15:clr>
            <a:srgbClr val="F26B43"/>
          </p15:clr>
        </p15:guide>
        <p15:guide id="17" pos="3264">
          <p15:clr>
            <a:srgbClr val="F26B43"/>
          </p15:clr>
        </p15:guide>
        <p15:guide id="18" orient="horz" pos="1008">
          <p15:clr>
            <a:srgbClr val="F26B43"/>
          </p15:clr>
        </p15:guide>
        <p15:guide id="19" orient="horz" pos="3888">
          <p15:clr>
            <a:srgbClr val="F26B43"/>
          </p15:clr>
        </p15:guide>
        <p15:guide id="20" pos="6144">
          <p15:clr>
            <a:srgbClr val="F26B43"/>
          </p15:clr>
        </p15:guide>
        <p15:guide id="21" orient="horz" pos="1584">
          <p15:clr>
            <a:srgbClr val="F26B43"/>
          </p15:clr>
        </p15:guide>
        <p15:guide id="22" pos="576">
          <p15:clr>
            <a:srgbClr val="F26B43"/>
          </p15:clr>
        </p15:guide>
        <p15:guide id="23" pos="7104">
          <p15:clr>
            <a:srgbClr val="F26B43"/>
          </p15:clr>
        </p15:guide>
        <p15:guide id="24" pos="768">
          <p15:clr>
            <a:srgbClr val="F26B43"/>
          </p15:clr>
        </p15:guide>
        <p15:guide id="25" pos="6912">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msu.co1.qualtrics.com/jfe/form/SV_6M4qUumkwmLCP5Q"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sv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hyperlink" Target="mailto:msue.4HFinancial@msu.edu"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mailto:munnd@msu.edu" TargetMode="External"/><Relationship Id="rId1" Type="http://schemas.openxmlformats.org/officeDocument/2006/relationships/slideLayout" Target="../slideLayouts/slideLayout2.xml"/><Relationship Id="rId4" Type="http://schemas.openxmlformats.org/officeDocument/2006/relationships/image" Target="../media/image8.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E37D2F59-319C-4435-B2E2-6AE60A4F7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DEF4046A-4981-4863-B165-152FBF7877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413207"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26AB657-F8FB-11DF-00C8-4FD74AEB3ED6}"/>
              </a:ext>
            </a:extLst>
          </p:cNvPr>
          <p:cNvSpPr>
            <a:spLocks noGrp="1"/>
          </p:cNvSpPr>
          <p:nvPr>
            <p:ph type="ctrTitle"/>
          </p:nvPr>
        </p:nvSpPr>
        <p:spPr>
          <a:xfrm>
            <a:off x="1249327" y="637953"/>
            <a:ext cx="5761074" cy="3705448"/>
          </a:xfrm>
        </p:spPr>
        <p:txBody>
          <a:bodyPr>
            <a:normAutofit fontScale="90000"/>
          </a:bodyPr>
          <a:lstStyle/>
          <a:p>
            <a:r>
              <a:rPr lang="en-US" dirty="0">
                <a:solidFill>
                  <a:srgbClr val="FFFFFF"/>
                </a:solidFill>
              </a:rPr>
              <a:t>4-H Online    Club Management Frequently Asked Questions</a:t>
            </a:r>
          </a:p>
        </p:txBody>
      </p:sp>
      <p:sp>
        <p:nvSpPr>
          <p:cNvPr id="3" name="Subtitle 2">
            <a:extLst>
              <a:ext uri="{FF2B5EF4-FFF2-40B4-BE49-F238E27FC236}">
                <a16:creationId xmlns:a16="http://schemas.microsoft.com/office/drawing/2014/main" id="{BE8D0E30-C827-D6BE-D317-39F6023A60F2}"/>
              </a:ext>
            </a:extLst>
          </p:cNvPr>
          <p:cNvSpPr>
            <a:spLocks noGrp="1"/>
          </p:cNvSpPr>
          <p:nvPr>
            <p:ph type="subTitle" idx="1"/>
          </p:nvPr>
        </p:nvSpPr>
        <p:spPr>
          <a:xfrm>
            <a:off x="1249327" y="4795284"/>
            <a:ext cx="4846674" cy="1084522"/>
          </a:xfrm>
        </p:spPr>
        <p:txBody>
          <a:bodyPr>
            <a:normAutofit/>
          </a:bodyPr>
          <a:lstStyle/>
          <a:p>
            <a:r>
              <a:rPr lang="en-US" dirty="0">
                <a:solidFill>
                  <a:srgbClr val="FFFFFF"/>
                </a:solidFill>
              </a:rPr>
              <a:t>Dorothy Munn</a:t>
            </a:r>
          </a:p>
          <a:p>
            <a:r>
              <a:rPr lang="en-US" dirty="0">
                <a:solidFill>
                  <a:srgbClr val="FFFFFF"/>
                </a:solidFill>
              </a:rPr>
              <a:t>Policy and Risk Management Extension Educator</a:t>
            </a:r>
          </a:p>
        </p:txBody>
      </p:sp>
      <p:sp>
        <p:nvSpPr>
          <p:cNvPr id="33" name="Freeform: Shape 32">
            <a:extLst>
              <a:ext uri="{FF2B5EF4-FFF2-40B4-BE49-F238E27FC236}">
                <a16:creationId xmlns:a16="http://schemas.microsoft.com/office/drawing/2014/main" id="{05206A06-3741-4597-A321-66F7A99680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513861" y="3447061"/>
            <a:ext cx="3354778" cy="3467100"/>
          </a:xfrm>
          <a:custGeom>
            <a:avLst/>
            <a:gdLst>
              <a:gd name="connsiteX0" fmla="*/ 0 w 2353172"/>
              <a:gd name="connsiteY0" fmla="*/ 0 h 2431959"/>
              <a:gd name="connsiteX1" fmla="*/ 2353172 w 2353172"/>
              <a:gd name="connsiteY1" fmla="*/ 0 h 2431959"/>
              <a:gd name="connsiteX2" fmla="*/ 2353172 w 2353172"/>
              <a:gd name="connsiteY2" fmla="*/ 2431959 h 2431959"/>
              <a:gd name="connsiteX3" fmla="*/ 2352312 w 2353172"/>
              <a:gd name="connsiteY3" fmla="*/ 2431959 h 2431959"/>
              <a:gd name="connsiteX4" fmla="*/ 2340504 w 2353172"/>
              <a:gd name="connsiteY4" fmla="*/ 2198113 h 2431959"/>
              <a:gd name="connsiteX5" fmla="*/ 134816 w 2353172"/>
              <a:gd name="connsiteY5" fmla="*/ 6383 h 2431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53172" h="2431959">
                <a:moveTo>
                  <a:pt x="0" y="0"/>
                </a:moveTo>
                <a:lnTo>
                  <a:pt x="2353172" y="0"/>
                </a:lnTo>
                <a:lnTo>
                  <a:pt x="2353172" y="2431959"/>
                </a:lnTo>
                <a:lnTo>
                  <a:pt x="2352312" y="2431959"/>
                </a:lnTo>
                <a:lnTo>
                  <a:pt x="2340504" y="2198113"/>
                </a:lnTo>
                <a:cubicBezTo>
                  <a:pt x="2222700" y="1038123"/>
                  <a:pt x="1296917" y="116993"/>
                  <a:pt x="134816" y="6383"/>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6" name="Picture 15" descr="Different coloured question marks">
            <a:extLst>
              <a:ext uri="{FF2B5EF4-FFF2-40B4-BE49-F238E27FC236}">
                <a16:creationId xmlns:a16="http://schemas.microsoft.com/office/drawing/2014/main" id="{1456945E-F33F-5988-0262-6AD69AF6C0EB}"/>
              </a:ext>
            </a:extLst>
          </p:cNvPr>
          <p:cNvPicPr>
            <a:picLocks noChangeAspect="1"/>
          </p:cNvPicPr>
          <p:nvPr/>
        </p:nvPicPr>
        <p:blipFill rotWithShape="1">
          <a:blip r:embed="rId2"/>
          <a:srcRect l="31936" r="33064"/>
          <a:stretch/>
        </p:blipFill>
        <p:spPr>
          <a:xfrm>
            <a:off x="7924800" y="10"/>
            <a:ext cx="4267200" cy="6857990"/>
          </a:xfrm>
          <a:prstGeom prst="rect">
            <a:avLst/>
          </a:prstGeom>
        </p:spPr>
      </p:pic>
      <p:sp>
        <p:nvSpPr>
          <p:cNvPr id="35" name="Freeform: Shape 34">
            <a:extLst>
              <a:ext uri="{FF2B5EF4-FFF2-40B4-BE49-F238E27FC236}">
                <a16:creationId xmlns:a16="http://schemas.microsoft.com/office/drawing/2014/main" id="{09BCF989-255A-4CF6-AC6C-F7E46020C6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246663" y="-1789711"/>
            <a:ext cx="3354778" cy="6934200"/>
          </a:xfrm>
          <a:custGeom>
            <a:avLst/>
            <a:gdLst>
              <a:gd name="connsiteX0" fmla="*/ 2352312 w 2353172"/>
              <a:gd name="connsiteY0" fmla="*/ 0 h 4863918"/>
              <a:gd name="connsiteX1" fmla="*/ 2353172 w 2353172"/>
              <a:gd name="connsiteY1" fmla="*/ 0 h 4863918"/>
              <a:gd name="connsiteX2" fmla="*/ 2353172 w 2353172"/>
              <a:gd name="connsiteY2" fmla="*/ 4863918 h 4863918"/>
              <a:gd name="connsiteX3" fmla="*/ 2352312 w 2353172"/>
              <a:gd name="connsiteY3" fmla="*/ 4863918 h 4863918"/>
              <a:gd name="connsiteX4" fmla="*/ 2340504 w 2353172"/>
              <a:gd name="connsiteY4" fmla="*/ 4630072 h 4863918"/>
              <a:gd name="connsiteX5" fmla="*/ 134816 w 2353172"/>
              <a:gd name="connsiteY5" fmla="*/ 2438342 h 4863918"/>
              <a:gd name="connsiteX6" fmla="*/ 0 w 2353172"/>
              <a:gd name="connsiteY6" fmla="*/ 2431959 h 4863918"/>
              <a:gd name="connsiteX7" fmla="*/ 134816 w 2353172"/>
              <a:gd name="connsiteY7" fmla="*/ 2425576 h 4863918"/>
              <a:gd name="connsiteX8" fmla="*/ 2340504 w 2353172"/>
              <a:gd name="connsiteY8" fmla="*/ 233845 h 4863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3172" h="4863918">
                <a:moveTo>
                  <a:pt x="2352312" y="0"/>
                </a:moveTo>
                <a:lnTo>
                  <a:pt x="2353172" y="0"/>
                </a:lnTo>
                <a:lnTo>
                  <a:pt x="2353172" y="4863918"/>
                </a:lnTo>
                <a:lnTo>
                  <a:pt x="2352312" y="4863918"/>
                </a:lnTo>
                <a:lnTo>
                  <a:pt x="2340504" y="4630072"/>
                </a:lnTo>
                <a:cubicBezTo>
                  <a:pt x="2222700" y="3470082"/>
                  <a:pt x="1296917" y="2548952"/>
                  <a:pt x="134816" y="2438342"/>
                </a:cubicBezTo>
                <a:lnTo>
                  <a:pt x="0" y="2431959"/>
                </a:lnTo>
                <a:lnTo>
                  <a:pt x="134816" y="2425576"/>
                </a:lnTo>
                <a:cubicBezTo>
                  <a:pt x="1296917" y="2314966"/>
                  <a:pt x="2222700" y="1393835"/>
                  <a:pt x="2340504" y="233845"/>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7" name="Freeform: Shape 36">
            <a:extLst>
              <a:ext uri="{FF2B5EF4-FFF2-40B4-BE49-F238E27FC236}">
                <a16:creationId xmlns:a16="http://schemas.microsoft.com/office/drawing/2014/main" id="{03B6CD95-D4DD-40EB-9FBB-C1323608C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246663" y="-1789711"/>
            <a:ext cx="3354778" cy="6934200"/>
          </a:xfrm>
          <a:custGeom>
            <a:avLst/>
            <a:gdLst>
              <a:gd name="connsiteX0" fmla="*/ 2352312 w 2353172"/>
              <a:gd name="connsiteY0" fmla="*/ 0 h 4863918"/>
              <a:gd name="connsiteX1" fmla="*/ 2353172 w 2353172"/>
              <a:gd name="connsiteY1" fmla="*/ 0 h 4863918"/>
              <a:gd name="connsiteX2" fmla="*/ 2353172 w 2353172"/>
              <a:gd name="connsiteY2" fmla="*/ 4863918 h 4863918"/>
              <a:gd name="connsiteX3" fmla="*/ 2352312 w 2353172"/>
              <a:gd name="connsiteY3" fmla="*/ 4863918 h 4863918"/>
              <a:gd name="connsiteX4" fmla="*/ 2340504 w 2353172"/>
              <a:gd name="connsiteY4" fmla="*/ 4630072 h 4863918"/>
              <a:gd name="connsiteX5" fmla="*/ 134816 w 2353172"/>
              <a:gd name="connsiteY5" fmla="*/ 2438342 h 4863918"/>
              <a:gd name="connsiteX6" fmla="*/ 0 w 2353172"/>
              <a:gd name="connsiteY6" fmla="*/ 2431959 h 4863918"/>
              <a:gd name="connsiteX7" fmla="*/ 134816 w 2353172"/>
              <a:gd name="connsiteY7" fmla="*/ 2425576 h 4863918"/>
              <a:gd name="connsiteX8" fmla="*/ 2340504 w 2353172"/>
              <a:gd name="connsiteY8" fmla="*/ 233845 h 4863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3172" h="4863918">
                <a:moveTo>
                  <a:pt x="2352312" y="0"/>
                </a:moveTo>
                <a:lnTo>
                  <a:pt x="2353172" y="0"/>
                </a:lnTo>
                <a:lnTo>
                  <a:pt x="2353172" y="4863918"/>
                </a:lnTo>
                <a:lnTo>
                  <a:pt x="2352312" y="4863918"/>
                </a:lnTo>
                <a:lnTo>
                  <a:pt x="2340504" y="4630072"/>
                </a:lnTo>
                <a:cubicBezTo>
                  <a:pt x="2222700" y="3470082"/>
                  <a:pt x="1296917" y="2548952"/>
                  <a:pt x="134816" y="2438342"/>
                </a:cubicBezTo>
                <a:lnTo>
                  <a:pt x="0" y="2431959"/>
                </a:lnTo>
                <a:lnTo>
                  <a:pt x="134816" y="2425576"/>
                </a:lnTo>
                <a:cubicBezTo>
                  <a:pt x="1296917" y="2314966"/>
                  <a:pt x="2222700" y="1393835"/>
                  <a:pt x="2340504" y="233845"/>
                </a:cubicBezTo>
                <a:close/>
              </a:path>
            </a:pathLst>
          </a:custGeom>
          <a:solidFill>
            <a:schemeClr val="accent2">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407250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7" name="Rectangle 8">
            <a:extLst>
              <a:ext uri="{FF2B5EF4-FFF2-40B4-BE49-F238E27FC236}">
                <a16:creationId xmlns:a16="http://schemas.microsoft.com/office/drawing/2014/main" id="{D38E59FE-7D5E-44AE-9A51-08FBB00B5D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67564E4-146F-A4AC-70D6-4339FF66E70C}"/>
              </a:ext>
            </a:extLst>
          </p:cNvPr>
          <p:cNvSpPr>
            <a:spLocks noGrp="1"/>
          </p:cNvSpPr>
          <p:nvPr>
            <p:ph type="title"/>
          </p:nvPr>
        </p:nvSpPr>
        <p:spPr>
          <a:xfrm>
            <a:off x="914401" y="591668"/>
            <a:ext cx="6397496" cy="1544951"/>
          </a:xfrm>
        </p:spPr>
        <p:txBody>
          <a:bodyPr>
            <a:normAutofit/>
          </a:bodyPr>
          <a:lstStyle/>
          <a:p>
            <a:r>
              <a:rPr lang="en-US" dirty="0"/>
              <a:t>General Process for Club Management</a:t>
            </a:r>
          </a:p>
        </p:txBody>
      </p:sp>
      <p:sp>
        <p:nvSpPr>
          <p:cNvPr id="3" name="Content Placeholder 2">
            <a:extLst>
              <a:ext uri="{FF2B5EF4-FFF2-40B4-BE49-F238E27FC236}">
                <a16:creationId xmlns:a16="http://schemas.microsoft.com/office/drawing/2014/main" id="{0D68F7E5-E207-B4A5-CF5E-2C1770DA76FB}"/>
              </a:ext>
            </a:extLst>
          </p:cNvPr>
          <p:cNvSpPr>
            <a:spLocks noGrp="1"/>
          </p:cNvSpPr>
          <p:nvPr>
            <p:ph idx="1"/>
          </p:nvPr>
        </p:nvSpPr>
        <p:spPr>
          <a:xfrm>
            <a:off x="914400" y="2143910"/>
            <a:ext cx="6096000" cy="4510162"/>
          </a:xfrm>
        </p:spPr>
        <p:txBody>
          <a:bodyPr>
            <a:normAutofit fontScale="92500" lnSpcReduction="10000"/>
          </a:bodyPr>
          <a:lstStyle/>
          <a:p>
            <a:pPr>
              <a:lnSpc>
                <a:spcPct val="110000"/>
              </a:lnSpc>
            </a:pPr>
            <a:r>
              <a:rPr lang="en-US" sz="1600" b="1" dirty="0"/>
              <a:t>What is the Club Management Survey?</a:t>
            </a:r>
          </a:p>
          <a:p>
            <a:pPr lvl="1">
              <a:lnSpc>
                <a:spcPct val="110000"/>
              </a:lnSpc>
            </a:pPr>
            <a:r>
              <a:rPr lang="en-US" sz="1500" dirty="0"/>
              <a:t>The survey is a tool that became available in May 2023 and was designed through Qualtrics for staff to share requests to create a new “club”, edit an existing “club” or dissolve a “club” in 4-H Online. It will be republished annually.</a:t>
            </a:r>
          </a:p>
          <a:p>
            <a:pPr marL="457200" lvl="1" indent="0">
              <a:lnSpc>
                <a:spcPct val="110000"/>
              </a:lnSpc>
              <a:buNone/>
            </a:pPr>
            <a:r>
              <a:rPr lang="en-US" sz="1500" dirty="0">
                <a:hlinkClick r:id="rId2"/>
              </a:rPr>
              <a:t>https://msu.co1.qualtrics.com/jfe/form/SV_6M4qUumkwmLCP5Q</a:t>
            </a:r>
            <a:r>
              <a:rPr lang="en-US" sz="1500" dirty="0"/>
              <a:t> </a:t>
            </a:r>
            <a:br>
              <a:rPr lang="en-US" sz="1500" dirty="0"/>
            </a:br>
            <a:br>
              <a:rPr lang="en-US" sz="1500" dirty="0"/>
            </a:br>
            <a:r>
              <a:rPr lang="en-US" sz="1500" i="1" dirty="0"/>
              <a:t>Note “Club” is the term used by 4-H Online for </a:t>
            </a:r>
            <a:r>
              <a:rPr lang="en-US" sz="1500" i="1" u="sng" dirty="0"/>
              <a:t>all</a:t>
            </a:r>
            <a:r>
              <a:rPr lang="en-US" sz="1500" i="1" dirty="0"/>
              <a:t> 4-H delivery modes.</a:t>
            </a:r>
          </a:p>
          <a:p>
            <a:pPr>
              <a:lnSpc>
                <a:spcPct val="110000"/>
              </a:lnSpc>
            </a:pPr>
            <a:r>
              <a:rPr lang="en-US" sz="1600" b="1" dirty="0"/>
              <a:t>Why are we using the Club Management Survey?</a:t>
            </a:r>
          </a:p>
          <a:p>
            <a:pPr lvl="1">
              <a:lnSpc>
                <a:spcPct val="110000"/>
              </a:lnSpc>
            </a:pPr>
            <a:r>
              <a:rPr lang="en-US" sz="1500" dirty="0"/>
              <a:t> By using the survey, we are moving forward consistently, have reduced errors, and have improved data in the system. </a:t>
            </a:r>
          </a:p>
          <a:p>
            <a:pPr lvl="2">
              <a:lnSpc>
                <a:spcPct val="110000"/>
              </a:lnSpc>
            </a:pPr>
            <a:r>
              <a:rPr lang="en-US" sz="1500" dirty="0"/>
              <a:t>This year over 500 old “clubs” were removed from the system that were no longer active and hundreds of others were identified as needing to be processed as officially dissolved or properly chartered.</a:t>
            </a:r>
          </a:p>
          <a:p>
            <a:pPr lvl="2">
              <a:lnSpc>
                <a:spcPct val="110000"/>
              </a:lnSpc>
            </a:pPr>
            <a:r>
              <a:rPr lang="en-US" sz="1500" dirty="0"/>
              <a:t>We now have more complete information in the system including consistent use of delivery modes statewide, which allows for more accurate reporting.</a:t>
            </a:r>
          </a:p>
          <a:p>
            <a:pPr lvl="1">
              <a:lnSpc>
                <a:spcPct val="110000"/>
              </a:lnSpc>
            </a:pPr>
            <a:endParaRPr lang="en-US" sz="1500" dirty="0"/>
          </a:p>
        </p:txBody>
      </p:sp>
      <p:pic>
        <p:nvPicPr>
          <p:cNvPr id="18" name="Picture 4" descr="Exclamation mark on a yellow background">
            <a:extLst>
              <a:ext uri="{FF2B5EF4-FFF2-40B4-BE49-F238E27FC236}">
                <a16:creationId xmlns:a16="http://schemas.microsoft.com/office/drawing/2014/main" id="{447D8FBE-EDCD-DA5C-8684-82C3005D23E1}"/>
              </a:ext>
            </a:extLst>
          </p:cNvPr>
          <p:cNvPicPr>
            <a:picLocks noChangeAspect="1"/>
          </p:cNvPicPr>
          <p:nvPr/>
        </p:nvPicPr>
        <p:blipFill rotWithShape="1">
          <a:blip r:embed="rId3"/>
          <a:srcRect l="33168" r="20251"/>
          <a:stretch/>
        </p:blipFill>
        <p:spPr>
          <a:xfrm>
            <a:off x="7924803" y="1"/>
            <a:ext cx="4267197" cy="6870626"/>
          </a:xfrm>
          <a:prstGeom prst="rect">
            <a:avLst/>
          </a:prstGeom>
        </p:spPr>
      </p:pic>
      <p:sp>
        <p:nvSpPr>
          <p:cNvPr id="19" name="Freeform: Shape 10">
            <a:extLst>
              <a:ext uri="{FF2B5EF4-FFF2-40B4-BE49-F238E27FC236}">
                <a16:creationId xmlns:a16="http://schemas.microsoft.com/office/drawing/2014/main" id="{454757A4-999E-4582-917C-9C73BFEA9E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748214" y="3262081"/>
            <a:ext cx="2353172" cy="4863918"/>
          </a:xfrm>
          <a:custGeom>
            <a:avLst/>
            <a:gdLst>
              <a:gd name="connsiteX0" fmla="*/ 2352312 w 2353172"/>
              <a:gd name="connsiteY0" fmla="*/ 0 h 4863918"/>
              <a:gd name="connsiteX1" fmla="*/ 2353172 w 2353172"/>
              <a:gd name="connsiteY1" fmla="*/ 0 h 4863918"/>
              <a:gd name="connsiteX2" fmla="*/ 2353172 w 2353172"/>
              <a:gd name="connsiteY2" fmla="*/ 4863918 h 4863918"/>
              <a:gd name="connsiteX3" fmla="*/ 2352312 w 2353172"/>
              <a:gd name="connsiteY3" fmla="*/ 4863918 h 4863918"/>
              <a:gd name="connsiteX4" fmla="*/ 2340504 w 2353172"/>
              <a:gd name="connsiteY4" fmla="*/ 4630072 h 4863918"/>
              <a:gd name="connsiteX5" fmla="*/ 134816 w 2353172"/>
              <a:gd name="connsiteY5" fmla="*/ 2438342 h 4863918"/>
              <a:gd name="connsiteX6" fmla="*/ 0 w 2353172"/>
              <a:gd name="connsiteY6" fmla="*/ 2431959 h 4863918"/>
              <a:gd name="connsiteX7" fmla="*/ 134816 w 2353172"/>
              <a:gd name="connsiteY7" fmla="*/ 2425576 h 4863918"/>
              <a:gd name="connsiteX8" fmla="*/ 2340504 w 2353172"/>
              <a:gd name="connsiteY8" fmla="*/ 233845 h 4863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3172" h="4863918">
                <a:moveTo>
                  <a:pt x="2352312" y="0"/>
                </a:moveTo>
                <a:lnTo>
                  <a:pt x="2353172" y="0"/>
                </a:lnTo>
                <a:lnTo>
                  <a:pt x="2353172" y="4863918"/>
                </a:lnTo>
                <a:lnTo>
                  <a:pt x="2352312" y="4863918"/>
                </a:lnTo>
                <a:lnTo>
                  <a:pt x="2340504" y="4630072"/>
                </a:lnTo>
                <a:cubicBezTo>
                  <a:pt x="2222700" y="3470082"/>
                  <a:pt x="1296917" y="2548952"/>
                  <a:pt x="134816" y="2438342"/>
                </a:cubicBezTo>
                <a:lnTo>
                  <a:pt x="0" y="2431959"/>
                </a:lnTo>
                <a:lnTo>
                  <a:pt x="134816" y="2425576"/>
                </a:lnTo>
                <a:cubicBezTo>
                  <a:pt x="1296917" y="2314966"/>
                  <a:pt x="2222700" y="1393835"/>
                  <a:pt x="2340504" y="233845"/>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Shape 12">
            <a:extLst>
              <a:ext uri="{FF2B5EF4-FFF2-40B4-BE49-F238E27FC236}">
                <a16:creationId xmlns:a16="http://schemas.microsoft.com/office/drawing/2014/main" id="{1BAE6AD2-77FD-438C-B9EE-3347535CE4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748214" y="3262081"/>
            <a:ext cx="2353172" cy="4863918"/>
          </a:xfrm>
          <a:custGeom>
            <a:avLst/>
            <a:gdLst>
              <a:gd name="connsiteX0" fmla="*/ 2352312 w 2353172"/>
              <a:gd name="connsiteY0" fmla="*/ 0 h 4863918"/>
              <a:gd name="connsiteX1" fmla="*/ 2353172 w 2353172"/>
              <a:gd name="connsiteY1" fmla="*/ 0 h 4863918"/>
              <a:gd name="connsiteX2" fmla="*/ 2353172 w 2353172"/>
              <a:gd name="connsiteY2" fmla="*/ 4863918 h 4863918"/>
              <a:gd name="connsiteX3" fmla="*/ 2352312 w 2353172"/>
              <a:gd name="connsiteY3" fmla="*/ 4863918 h 4863918"/>
              <a:gd name="connsiteX4" fmla="*/ 2340504 w 2353172"/>
              <a:gd name="connsiteY4" fmla="*/ 4630072 h 4863918"/>
              <a:gd name="connsiteX5" fmla="*/ 134816 w 2353172"/>
              <a:gd name="connsiteY5" fmla="*/ 2438342 h 4863918"/>
              <a:gd name="connsiteX6" fmla="*/ 0 w 2353172"/>
              <a:gd name="connsiteY6" fmla="*/ 2431959 h 4863918"/>
              <a:gd name="connsiteX7" fmla="*/ 134816 w 2353172"/>
              <a:gd name="connsiteY7" fmla="*/ 2425576 h 4863918"/>
              <a:gd name="connsiteX8" fmla="*/ 2340504 w 2353172"/>
              <a:gd name="connsiteY8" fmla="*/ 233845 h 4863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3172" h="4863918">
                <a:moveTo>
                  <a:pt x="2352312" y="0"/>
                </a:moveTo>
                <a:lnTo>
                  <a:pt x="2353172" y="0"/>
                </a:lnTo>
                <a:lnTo>
                  <a:pt x="2353172" y="4863918"/>
                </a:lnTo>
                <a:lnTo>
                  <a:pt x="2352312" y="4863918"/>
                </a:lnTo>
                <a:lnTo>
                  <a:pt x="2340504" y="4630072"/>
                </a:lnTo>
                <a:cubicBezTo>
                  <a:pt x="2222700" y="3470082"/>
                  <a:pt x="1296917" y="2548952"/>
                  <a:pt x="134816" y="2438342"/>
                </a:cubicBezTo>
                <a:lnTo>
                  <a:pt x="0" y="2431959"/>
                </a:lnTo>
                <a:lnTo>
                  <a:pt x="134816" y="2425576"/>
                </a:lnTo>
                <a:cubicBezTo>
                  <a:pt x="1296917" y="2314966"/>
                  <a:pt x="2222700" y="1393835"/>
                  <a:pt x="2340504" y="233845"/>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2452618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7" name="Rectangle 28">
            <a:extLst>
              <a:ext uri="{FF2B5EF4-FFF2-40B4-BE49-F238E27FC236}">
                <a16:creationId xmlns:a16="http://schemas.microsoft.com/office/drawing/2014/main" id="{C4DD10E6-914E-4F17-ABD5-8F016C23EE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Freeform: Shape 30">
            <a:extLst>
              <a:ext uri="{FF2B5EF4-FFF2-40B4-BE49-F238E27FC236}">
                <a16:creationId xmlns:a16="http://schemas.microsoft.com/office/drawing/2014/main" id="{F9023182-6D3E-438B-8E1A-DBF47C70D7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351628" cy="6858000"/>
          </a:xfrm>
          <a:custGeom>
            <a:avLst/>
            <a:gdLst>
              <a:gd name="connsiteX0" fmla="*/ 0 w 7351628"/>
              <a:gd name="connsiteY0" fmla="*/ 0 h 6858000"/>
              <a:gd name="connsiteX1" fmla="*/ 1482273 w 7351628"/>
              <a:gd name="connsiteY1" fmla="*/ 0 h 6858000"/>
              <a:gd name="connsiteX2" fmla="*/ 2438400 w 7351628"/>
              <a:gd name="connsiteY2" fmla="*/ 0 h 6858000"/>
              <a:gd name="connsiteX3" fmla="*/ 7351628 w 7351628"/>
              <a:gd name="connsiteY3" fmla="*/ 0 h 6858000"/>
              <a:gd name="connsiteX4" fmla="*/ 3920673 w 7351628"/>
              <a:gd name="connsiteY4" fmla="*/ 3430955 h 6858000"/>
              <a:gd name="connsiteX5" fmla="*/ 7175072 w 7351628"/>
              <a:gd name="connsiteY5" fmla="*/ 6857446 h 6858000"/>
              <a:gd name="connsiteX6" fmla="*/ 7196984 w 7351628"/>
              <a:gd name="connsiteY6" fmla="*/ 6858000 h 6858000"/>
              <a:gd name="connsiteX7" fmla="*/ 2438400 w 7351628"/>
              <a:gd name="connsiteY7" fmla="*/ 6858000 h 6858000"/>
              <a:gd name="connsiteX8" fmla="*/ 1482273 w 7351628"/>
              <a:gd name="connsiteY8" fmla="*/ 6858000 h 6858000"/>
              <a:gd name="connsiteX9" fmla="*/ 0 w 7351628"/>
              <a:gd name="connsiteY9"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351628" h="6858000">
                <a:moveTo>
                  <a:pt x="0" y="0"/>
                </a:moveTo>
                <a:lnTo>
                  <a:pt x="1482273" y="0"/>
                </a:lnTo>
                <a:lnTo>
                  <a:pt x="2438400" y="0"/>
                </a:lnTo>
                <a:lnTo>
                  <a:pt x="7351628" y="0"/>
                </a:lnTo>
                <a:cubicBezTo>
                  <a:pt x="5456764" y="0"/>
                  <a:pt x="3920673" y="1536091"/>
                  <a:pt x="3920673" y="3430955"/>
                </a:cubicBezTo>
                <a:cubicBezTo>
                  <a:pt x="3920673" y="5266604"/>
                  <a:pt x="5362258" y="6765554"/>
                  <a:pt x="7175072" y="6857446"/>
                </a:cubicBezTo>
                <a:lnTo>
                  <a:pt x="7196984" y="6858000"/>
                </a:lnTo>
                <a:lnTo>
                  <a:pt x="2438400" y="6858000"/>
                </a:lnTo>
                <a:lnTo>
                  <a:pt x="1482273"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9" name="Freeform: Shape 32">
            <a:extLst>
              <a:ext uri="{FF2B5EF4-FFF2-40B4-BE49-F238E27FC236}">
                <a16:creationId xmlns:a16="http://schemas.microsoft.com/office/drawing/2014/main" id="{66989A7B-378A-4C5A-83D3-92770B761B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456350" y="0"/>
            <a:ext cx="7351628" cy="6858000"/>
          </a:xfrm>
          <a:custGeom>
            <a:avLst/>
            <a:gdLst>
              <a:gd name="connsiteX0" fmla="*/ 0 w 7351628"/>
              <a:gd name="connsiteY0" fmla="*/ 0 h 6858000"/>
              <a:gd name="connsiteX1" fmla="*/ 1482273 w 7351628"/>
              <a:gd name="connsiteY1" fmla="*/ 0 h 6858000"/>
              <a:gd name="connsiteX2" fmla="*/ 2438400 w 7351628"/>
              <a:gd name="connsiteY2" fmla="*/ 0 h 6858000"/>
              <a:gd name="connsiteX3" fmla="*/ 7351628 w 7351628"/>
              <a:gd name="connsiteY3" fmla="*/ 0 h 6858000"/>
              <a:gd name="connsiteX4" fmla="*/ 3920673 w 7351628"/>
              <a:gd name="connsiteY4" fmla="*/ 3430955 h 6858000"/>
              <a:gd name="connsiteX5" fmla="*/ 7175072 w 7351628"/>
              <a:gd name="connsiteY5" fmla="*/ 6857446 h 6858000"/>
              <a:gd name="connsiteX6" fmla="*/ 7196984 w 7351628"/>
              <a:gd name="connsiteY6" fmla="*/ 6858000 h 6858000"/>
              <a:gd name="connsiteX7" fmla="*/ 2438400 w 7351628"/>
              <a:gd name="connsiteY7" fmla="*/ 6858000 h 6858000"/>
              <a:gd name="connsiteX8" fmla="*/ 1482273 w 7351628"/>
              <a:gd name="connsiteY8" fmla="*/ 6858000 h 6858000"/>
              <a:gd name="connsiteX9" fmla="*/ 0 w 7351628"/>
              <a:gd name="connsiteY9"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351628" h="6858000">
                <a:moveTo>
                  <a:pt x="0" y="0"/>
                </a:moveTo>
                <a:lnTo>
                  <a:pt x="1482273" y="0"/>
                </a:lnTo>
                <a:lnTo>
                  <a:pt x="2438400" y="0"/>
                </a:lnTo>
                <a:lnTo>
                  <a:pt x="7351628" y="0"/>
                </a:lnTo>
                <a:cubicBezTo>
                  <a:pt x="5456764" y="0"/>
                  <a:pt x="3920673" y="1536091"/>
                  <a:pt x="3920673" y="3430955"/>
                </a:cubicBezTo>
                <a:cubicBezTo>
                  <a:pt x="3920673" y="5266604"/>
                  <a:pt x="5362258" y="6765554"/>
                  <a:pt x="7175072" y="6857446"/>
                </a:cubicBezTo>
                <a:lnTo>
                  <a:pt x="7196984" y="6858000"/>
                </a:lnTo>
                <a:lnTo>
                  <a:pt x="2438400" y="6858000"/>
                </a:lnTo>
                <a:lnTo>
                  <a:pt x="1482273" y="6858000"/>
                </a:lnTo>
                <a:lnTo>
                  <a:pt x="0" y="6858000"/>
                </a:lnTo>
                <a:close/>
              </a:path>
            </a:pathLst>
          </a:custGeom>
          <a:solidFill>
            <a:schemeClr val="accent2">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133C9D5D-BF00-9664-3BA5-2110A0C6FADC}"/>
              </a:ext>
            </a:extLst>
          </p:cNvPr>
          <p:cNvSpPr>
            <a:spLocks noGrp="1"/>
          </p:cNvSpPr>
          <p:nvPr>
            <p:ph type="title"/>
          </p:nvPr>
        </p:nvSpPr>
        <p:spPr>
          <a:xfrm>
            <a:off x="609601" y="685800"/>
            <a:ext cx="2984390" cy="5486400"/>
          </a:xfrm>
        </p:spPr>
        <p:txBody>
          <a:bodyPr anchor="ctr">
            <a:normAutofit/>
          </a:bodyPr>
          <a:lstStyle/>
          <a:p>
            <a:r>
              <a:rPr lang="en-US" sz="3700" dirty="0">
                <a:solidFill>
                  <a:srgbClr val="FFFFFF"/>
                </a:solidFill>
              </a:rPr>
              <a:t>Who can edit information in 4-H Online?</a:t>
            </a:r>
          </a:p>
        </p:txBody>
      </p:sp>
      <p:sp useBgFill="1">
        <p:nvSpPr>
          <p:cNvPr id="40" name="Freeform: Shape 34">
            <a:extLst>
              <a:ext uri="{FF2B5EF4-FFF2-40B4-BE49-F238E27FC236}">
                <a16:creationId xmlns:a16="http://schemas.microsoft.com/office/drawing/2014/main" id="{D493E550-6182-46EC-9D62-577FCFBA60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898035" y="-3910"/>
            <a:ext cx="5963231" cy="6861910"/>
          </a:xfrm>
          <a:custGeom>
            <a:avLst/>
            <a:gdLst>
              <a:gd name="connsiteX0" fmla="*/ 2532276 w 5963231"/>
              <a:gd name="connsiteY0" fmla="*/ 6861910 h 6861910"/>
              <a:gd name="connsiteX1" fmla="*/ 2377645 w 5963231"/>
              <a:gd name="connsiteY1" fmla="*/ 6858000 h 6861910"/>
              <a:gd name="connsiteX2" fmla="*/ 0 w 5963231"/>
              <a:gd name="connsiteY2" fmla="*/ 6858000 h 6861910"/>
              <a:gd name="connsiteX3" fmla="*/ 0 w 5963231"/>
              <a:gd name="connsiteY3" fmla="*/ 0 h 6861910"/>
              <a:gd name="connsiteX4" fmla="*/ 2532276 w 5963231"/>
              <a:gd name="connsiteY4" fmla="*/ 0 h 6861910"/>
              <a:gd name="connsiteX5" fmla="*/ 2547568 w 5963231"/>
              <a:gd name="connsiteY5" fmla="*/ 0 h 6861910"/>
              <a:gd name="connsiteX6" fmla="*/ 2547568 w 5963231"/>
              <a:gd name="connsiteY6" fmla="*/ 387 h 6861910"/>
              <a:gd name="connsiteX7" fmla="*/ 2708832 w 5963231"/>
              <a:gd name="connsiteY7" fmla="*/ 4464 h 6861910"/>
              <a:gd name="connsiteX8" fmla="*/ 5963231 w 5963231"/>
              <a:gd name="connsiteY8" fmla="*/ 3430955 h 6861910"/>
              <a:gd name="connsiteX9" fmla="*/ 2532276 w 5963231"/>
              <a:gd name="connsiteY9" fmla="*/ 6861910 h 6861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963231" h="6861910">
                <a:moveTo>
                  <a:pt x="2532276" y="6861910"/>
                </a:moveTo>
                <a:lnTo>
                  <a:pt x="2377645" y="6858000"/>
                </a:lnTo>
                <a:lnTo>
                  <a:pt x="0" y="6858000"/>
                </a:lnTo>
                <a:lnTo>
                  <a:pt x="0" y="0"/>
                </a:lnTo>
                <a:lnTo>
                  <a:pt x="2532276" y="0"/>
                </a:lnTo>
                <a:lnTo>
                  <a:pt x="2547568" y="0"/>
                </a:lnTo>
                <a:lnTo>
                  <a:pt x="2547568" y="387"/>
                </a:lnTo>
                <a:lnTo>
                  <a:pt x="2708832" y="4464"/>
                </a:lnTo>
                <a:cubicBezTo>
                  <a:pt x="4521646" y="96356"/>
                  <a:pt x="5963231" y="1595306"/>
                  <a:pt x="5963231" y="3430955"/>
                </a:cubicBezTo>
                <a:cubicBezTo>
                  <a:pt x="5963231" y="5325819"/>
                  <a:pt x="4427140" y="6861910"/>
                  <a:pt x="2532276" y="6861910"/>
                </a:cubicBezTo>
                <a:close/>
              </a:path>
            </a:pathLst>
          </a:custGeom>
          <a:ln w="317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 name="Rectangle 5" descr="Users with solid fill">
            <a:extLst>
              <a:ext uri="{FF2B5EF4-FFF2-40B4-BE49-F238E27FC236}">
                <a16:creationId xmlns:a16="http://schemas.microsoft.com/office/drawing/2014/main" id="{E0AE1B4B-8062-4044-7292-73B4190C06F0}"/>
              </a:ext>
            </a:extLst>
          </p:cNvPr>
          <p:cNvSpPr/>
          <p:nvPr/>
        </p:nvSpPr>
        <p:spPr>
          <a:xfrm>
            <a:off x="5518176" y="589697"/>
            <a:ext cx="1538772" cy="1358449"/>
          </a:xfrm>
          <a:prstGeom prst="rect">
            <a:avLst/>
          </a:prstGeom>
          <a: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t="-10000" b="-10000"/>
            </a:stretch>
          </a:blipFill>
          <a:ln>
            <a:noFill/>
          </a:ln>
        </p:spPr>
        <p:style>
          <a:lnRef idx="2">
            <a:scrgbClr r="0" g="0" b="0"/>
          </a:lnRef>
          <a:fillRef idx="1">
            <a:scrgbClr r="0" g="0" b="0"/>
          </a:fillRef>
          <a:effectRef idx="0">
            <a:schemeClr val="accent3">
              <a:hueOff val="0"/>
              <a:satOff val="0"/>
              <a:lumOff val="0"/>
              <a:alphaOff val="0"/>
            </a:schemeClr>
          </a:effectRef>
          <a:fontRef idx="minor">
            <a:schemeClr val="lt1"/>
          </a:fontRef>
        </p:style>
        <p:txBody>
          <a:bodyPr/>
          <a:lstStyle/>
          <a:p>
            <a:endParaRPr lang="en-US"/>
          </a:p>
        </p:txBody>
      </p:sp>
      <p:sp>
        <p:nvSpPr>
          <p:cNvPr id="7" name="Freeform: Shape 6">
            <a:extLst>
              <a:ext uri="{FF2B5EF4-FFF2-40B4-BE49-F238E27FC236}">
                <a16:creationId xmlns:a16="http://schemas.microsoft.com/office/drawing/2014/main" id="{69946BEB-915C-8E91-DEEC-DC8C2FA008EC}"/>
              </a:ext>
            </a:extLst>
          </p:cNvPr>
          <p:cNvSpPr/>
          <p:nvPr/>
        </p:nvSpPr>
        <p:spPr>
          <a:xfrm>
            <a:off x="5143501" y="1918577"/>
            <a:ext cx="3323124" cy="429260"/>
          </a:xfrm>
          <a:custGeom>
            <a:avLst/>
            <a:gdLst>
              <a:gd name="connsiteX0" fmla="*/ 0 w 2861733"/>
              <a:gd name="connsiteY0" fmla="*/ 0 h 429260"/>
              <a:gd name="connsiteX1" fmla="*/ 2861733 w 2861733"/>
              <a:gd name="connsiteY1" fmla="*/ 0 h 429260"/>
              <a:gd name="connsiteX2" fmla="*/ 2861733 w 2861733"/>
              <a:gd name="connsiteY2" fmla="*/ 429260 h 429260"/>
              <a:gd name="connsiteX3" fmla="*/ 0 w 2861733"/>
              <a:gd name="connsiteY3" fmla="*/ 429260 h 429260"/>
              <a:gd name="connsiteX4" fmla="*/ 0 w 2861733"/>
              <a:gd name="connsiteY4" fmla="*/ 0 h 4292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61733" h="429260">
                <a:moveTo>
                  <a:pt x="0" y="0"/>
                </a:moveTo>
                <a:lnTo>
                  <a:pt x="2861733" y="0"/>
                </a:lnTo>
                <a:lnTo>
                  <a:pt x="2861733" y="429260"/>
                </a:lnTo>
                <a:lnTo>
                  <a:pt x="0" y="42926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t" anchorCtr="0">
            <a:noAutofit/>
          </a:bodyPr>
          <a:lstStyle/>
          <a:p>
            <a:pPr marL="0" lvl="0" indent="0" algn="l" defTabSz="844550">
              <a:lnSpc>
                <a:spcPct val="100000"/>
              </a:lnSpc>
              <a:spcBef>
                <a:spcPct val="0"/>
              </a:spcBef>
              <a:spcAft>
                <a:spcPct val="35000"/>
              </a:spcAft>
              <a:buNone/>
              <a:defRPr b="1"/>
            </a:pPr>
            <a:r>
              <a:rPr lang="en-US" sz="1900" kern="1200" dirty="0"/>
              <a:t>County Managers can edit</a:t>
            </a:r>
          </a:p>
        </p:txBody>
      </p:sp>
      <p:sp>
        <p:nvSpPr>
          <p:cNvPr id="8" name="Freeform: Shape 7">
            <a:extLst>
              <a:ext uri="{FF2B5EF4-FFF2-40B4-BE49-F238E27FC236}">
                <a16:creationId xmlns:a16="http://schemas.microsoft.com/office/drawing/2014/main" id="{F9FDFBB7-26D2-183C-EFE0-2D8F8F4F7224}"/>
              </a:ext>
            </a:extLst>
          </p:cNvPr>
          <p:cNvSpPr/>
          <p:nvPr/>
        </p:nvSpPr>
        <p:spPr>
          <a:xfrm>
            <a:off x="5143502" y="2351748"/>
            <a:ext cx="3200398" cy="4081824"/>
          </a:xfrm>
          <a:custGeom>
            <a:avLst/>
            <a:gdLst>
              <a:gd name="connsiteX0" fmla="*/ 0 w 2861733"/>
              <a:gd name="connsiteY0" fmla="*/ 0 h 3869969"/>
              <a:gd name="connsiteX1" fmla="*/ 2861733 w 2861733"/>
              <a:gd name="connsiteY1" fmla="*/ 0 h 3869969"/>
              <a:gd name="connsiteX2" fmla="*/ 2861733 w 2861733"/>
              <a:gd name="connsiteY2" fmla="*/ 3869969 h 3869969"/>
              <a:gd name="connsiteX3" fmla="*/ 0 w 2861733"/>
              <a:gd name="connsiteY3" fmla="*/ 3869969 h 3869969"/>
              <a:gd name="connsiteX4" fmla="*/ 0 w 2861733"/>
              <a:gd name="connsiteY4" fmla="*/ 0 h 38699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61733" h="3869969">
                <a:moveTo>
                  <a:pt x="0" y="0"/>
                </a:moveTo>
                <a:lnTo>
                  <a:pt x="2861733" y="0"/>
                </a:lnTo>
                <a:lnTo>
                  <a:pt x="2861733" y="3869969"/>
                </a:lnTo>
                <a:lnTo>
                  <a:pt x="0" y="3869969"/>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pPr>
            <a:r>
              <a:rPr lang="en-US" sz="1400" b="1" kern="1200" dirty="0">
                <a:solidFill>
                  <a:schemeClr val="tx1"/>
                </a:solidFill>
              </a:rPr>
              <a:t>Charter Documents </a:t>
            </a:r>
            <a:r>
              <a:rPr lang="en-US" sz="1400" kern="1200" dirty="0"/>
              <a:t>(charter files for data storage)</a:t>
            </a:r>
          </a:p>
          <a:p>
            <a:pPr marL="0" lvl="0" indent="0" algn="l" defTabSz="622300">
              <a:lnSpc>
                <a:spcPct val="100000"/>
              </a:lnSpc>
              <a:spcBef>
                <a:spcPct val="0"/>
              </a:spcBef>
              <a:spcAft>
                <a:spcPct val="35000"/>
              </a:spcAft>
              <a:buNone/>
            </a:pPr>
            <a:r>
              <a:rPr lang="en-US" sz="1400" b="1" kern="1200" dirty="0"/>
              <a:t>Contact</a:t>
            </a:r>
            <a:r>
              <a:rPr lang="en-US" sz="1400" kern="1200" dirty="0"/>
              <a:t> and </a:t>
            </a:r>
            <a:r>
              <a:rPr lang="en-US" sz="1400" b="1" kern="1200" dirty="0"/>
              <a:t>Contact Address</a:t>
            </a:r>
          </a:p>
          <a:p>
            <a:pPr marL="0" lvl="0" indent="0" algn="l" defTabSz="622300">
              <a:lnSpc>
                <a:spcPct val="100000"/>
              </a:lnSpc>
              <a:spcBef>
                <a:spcPct val="0"/>
              </a:spcBef>
              <a:spcAft>
                <a:spcPct val="35000"/>
              </a:spcAft>
              <a:buNone/>
            </a:pPr>
            <a:r>
              <a:rPr lang="en-US" sz="1400" b="1" kern="1200" dirty="0"/>
              <a:t>Meeting Details </a:t>
            </a:r>
            <a:r>
              <a:rPr lang="en-US" sz="1400" kern="1200" dirty="0"/>
              <a:t>and </a:t>
            </a:r>
            <a:r>
              <a:rPr lang="en-US" sz="1400" b="1" kern="1200" dirty="0"/>
              <a:t>Address</a:t>
            </a:r>
          </a:p>
          <a:p>
            <a:pPr marL="0" lvl="0" indent="0" algn="l" defTabSz="622300">
              <a:lnSpc>
                <a:spcPct val="100000"/>
              </a:lnSpc>
              <a:spcBef>
                <a:spcPct val="0"/>
              </a:spcBef>
              <a:spcAft>
                <a:spcPct val="35000"/>
              </a:spcAft>
              <a:buNone/>
            </a:pPr>
            <a:r>
              <a:rPr lang="en-US" sz="1400" b="1" kern="1200" dirty="0"/>
              <a:t>State Projects </a:t>
            </a:r>
            <a:r>
              <a:rPr lang="en-US" sz="1400" kern="1200" dirty="0"/>
              <a:t>and </a:t>
            </a:r>
            <a:r>
              <a:rPr lang="en-US" sz="1400" b="1" kern="1200" dirty="0"/>
              <a:t>Project Aliases</a:t>
            </a:r>
          </a:p>
          <a:p>
            <a:pPr marL="0" lvl="0" indent="0" algn="l" defTabSz="622300">
              <a:lnSpc>
                <a:spcPct val="100000"/>
              </a:lnSpc>
              <a:spcBef>
                <a:spcPct val="0"/>
              </a:spcBef>
              <a:spcAft>
                <a:spcPct val="35000"/>
              </a:spcAft>
              <a:buNone/>
            </a:pPr>
            <a:r>
              <a:rPr lang="en-US" sz="1400" b="1" kern="1200" dirty="0"/>
              <a:t>Club Leaders </a:t>
            </a:r>
            <a:r>
              <a:rPr lang="en-US" sz="1400" kern="1200" dirty="0"/>
              <a:t>(approve or link leaders to </a:t>
            </a:r>
            <a:r>
              <a:rPr lang="en-US" sz="1400" dirty="0"/>
              <a:t>a </a:t>
            </a:r>
            <a:r>
              <a:rPr lang="en-US" sz="1400" kern="1200" dirty="0"/>
              <a:t>club if a volunteer did not select the club)</a:t>
            </a:r>
          </a:p>
          <a:p>
            <a:pPr marL="0" lvl="0" indent="0" algn="l" defTabSz="622300">
              <a:lnSpc>
                <a:spcPct val="100000"/>
              </a:lnSpc>
              <a:spcBef>
                <a:spcPct val="0"/>
              </a:spcBef>
              <a:spcAft>
                <a:spcPct val="35000"/>
              </a:spcAft>
              <a:buNone/>
            </a:pPr>
            <a:r>
              <a:rPr lang="en-US" sz="1400" b="1" dirty="0"/>
              <a:t>Access information for club leaders</a:t>
            </a:r>
            <a:r>
              <a:rPr lang="en-US" sz="1400" dirty="0"/>
              <a:t>:           Staff can give permission for Club Leaders to access Club Rosters. Club Rosters include enrollment and member enrollment data.</a:t>
            </a:r>
            <a:endParaRPr lang="en-US" sz="1400" kern="1200" dirty="0"/>
          </a:p>
        </p:txBody>
      </p:sp>
      <p:sp>
        <p:nvSpPr>
          <p:cNvPr id="9" name="Rectangle 8" descr="User">
            <a:extLst>
              <a:ext uri="{FF2B5EF4-FFF2-40B4-BE49-F238E27FC236}">
                <a16:creationId xmlns:a16="http://schemas.microsoft.com/office/drawing/2014/main" id="{143CF868-E8DA-E4FE-C91B-7C4DC224D0D5}"/>
              </a:ext>
            </a:extLst>
          </p:cNvPr>
          <p:cNvSpPr/>
          <p:nvPr/>
        </p:nvSpPr>
        <p:spPr>
          <a:xfrm>
            <a:off x="9274872" y="751627"/>
            <a:ext cx="1163093" cy="1001606"/>
          </a:xfrm>
          <a:prstGeom prst="rect">
            <a:avLst/>
          </a:prstGeom>
          <a: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p:spPr>
        <p:style>
          <a:lnRef idx="2">
            <a:scrgbClr r="0" g="0" b="0"/>
          </a:lnRef>
          <a:fillRef idx="1">
            <a:scrgbClr r="0" g="0" b="0"/>
          </a:fillRef>
          <a:effectRef idx="0">
            <a:schemeClr val="accent3">
              <a:hueOff val="0"/>
              <a:satOff val="0"/>
              <a:lumOff val="0"/>
              <a:alphaOff val="0"/>
            </a:schemeClr>
          </a:effectRef>
          <a:fontRef idx="minor">
            <a:schemeClr val="lt1"/>
          </a:fontRef>
        </p:style>
        <p:txBody>
          <a:bodyPr/>
          <a:lstStyle/>
          <a:p>
            <a:endParaRPr lang="en-US"/>
          </a:p>
        </p:txBody>
      </p:sp>
      <p:sp>
        <p:nvSpPr>
          <p:cNvPr id="10" name="Freeform: Shape 9">
            <a:extLst>
              <a:ext uri="{FF2B5EF4-FFF2-40B4-BE49-F238E27FC236}">
                <a16:creationId xmlns:a16="http://schemas.microsoft.com/office/drawing/2014/main" id="{C1C1FC10-36E5-B082-A70C-C84B5CF58D35}"/>
              </a:ext>
            </a:extLst>
          </p:cNvPr>
          <p:cNvSpPr/>
          <p:nvPr/>
        </p:nvSpPr>
        <p:spPr>
          <a:xfrm>
            <a:off x="8854634" y="1912705"/>
            <a:ext cx="3323124" cy="429260"/>
          </a:xfrm>
          <a:custGeom>
            <a:avLst/>
            <a:gdLst>
              <a:gd name="connsiteX0" fmla="*/ 0 w 2861733"/>
              <a:gd name="connsiteY0" fmla="*/ 0 h 429260"/>
              <a:gd name="connsiteX1" fmla="*/ 2861733 w 2861733"/>
              <a:gd name="connsiteY1" fmla="*/ 0 h 429260"/>
              <a:gd name="connsiteX2" fmla="*/ 2861733 w 2861733"/>
              <a:gd name="connsiteY2" fmla="*/ 429260 h 429260"/>
              <a:gd name="connsiteX3" fmla="*/ 0 w 2861733"/>
              <a:gd name="connsiteY3" fmla="*/ 429260 h 429260"/>
              <a:gd name="connsiteX4" fmla="*/ 0 w 2861733"/>
              <a:gd name="connsiteY4" fmla="*/ 0 h 4292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61733" h="429260">
                <a:moveTo>
                  <a:pt x="0" y="0"/>
                </a:moveTo>
                <a:lnTo>
                  <a:pt x="2861733" y="0"/>
                </a:lnTo>
                <a:lnTo>
                  <a:pt x="2861733" y="429260"/>
                </a:lnTo>
                <a:lnTo>
                  <a:pt x="0" y="42926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t" anchorCtr="0">
            <a:noAutofit/>
          </a:bodyPr>
          <a:lstStyle/>
          <a:p>
            <a:pPr marL="0" lvl="0" indent="0" algn="l" defTabSz="844550">
              <a:lnSpc>
                <a:spcPct val="100000"/>
              </a:lnSpc>
              <a:spcBef>
                <a:spcPct val="0"/>
              </a:spcBef>
              <a:spcAft>
                <a:spcPct val="35000"/>
              </a:spcAft>
              <a:buNone/>
              <a:defRPr b="1"/>
            </a:pPr>
            <a:r>
              <a:rPr lang="en-US" sz="1900" kern="1200" dirty="0"/>
              <a:t>Institute Managers can edit</a:t>
            </a:r>
          </a:p>
        </p:txBody>
      </p:sp>
      <p:sp>
        <p:nvSpPr>
          <p:cNvPr id="11" name="Freeform: Shape 10">
            <a:extLst>
              <a:ext uri="{FF2B5EF4-FFF2-40B4-BE49-F238E27FC236}">
                <a16:creationId xmlns:a16="http://schemas.microsoft.com/office/drawing/2014/main" id="{E0CB846F-B0D8-D7FD-B472-49A964BE93D7}"/>
              </a:ext>
            </a:extLst>
          </p:cNvPr>
          <p:cNvSpPr/>
          <p:nvPr/>
        </p:nvSpPr>
        <p:spPr>
          <a:xfrm>
            <a:off x="8868876" y="2374107"/>
            <a:ext cx="3323124" cy="1884340"/>
          </a:xfrm>
          <a:custGeom>
            <a:avLst/>
            <a:gdLst>
              <a:gd name="connsiteX0" fmla="*/ 0 w 2861733"/>
              <a:gd name="connsiteY0" fmla="*/ 0 h 1884340"/>
              <a:gd name="connsiteX1" fmla="*/ 2861733 w 2861733"/>
              <a:gd name="connsiteY1" fmla="*/ 0 h 1884340"/>
              <a:gd name="connsiteX2" fmla="*/ 2861733 w 2861733"/>
              <a:gd name="connsiteY2" fmla="*/ 1884340 h 1884340"/>
              <a:gd name="connsiteX3" fmla="*/ 0 w 2861733"/>
              <a:gd name="connsiteY3" fmla="*/ 1884340 h 1884340"/>
              <a:gd name="connsiteX4" fmla="*/ 0 w 2861733"/>
              <a:gd name="connsiteY4" fmla="*/ 0 h 18843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61733" h="1884340">
                <a:moveTo>
                  <a:pt x="0" y="0"/>
                </a:moveTo>
                <a:lnTo>
                  <a:pt x="2861733" y="0"/>
                </a:lnTo>
                <a:lnTo>
                  <a:pt x="2861733" y="1884340"/>
                </a:lnTo>
                <a:lnTo>
                  <a:pt x="0" y="188434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pPr>
            <a:r>
              <a:rPr lang="en-US" sz="1400" b="1" kern="1200" dirty="0">
                <a:solidFill>
                  <a:schemeClr val="accent2"/>
                </a:solidFill>
              </a:rPr>
              <a:t>Club Details</a:t>
            </a:r>
            <a:r>
              <a:rPr lang="en-US" sz="1400" kern="1200" dirty="0">
                <a:solidFill>
                  <a:schemeClr val="accent2"/>
                </a:solidFill>
              </a:rPr>
              <a:t> </a:t>
            </a:r>
            <a:r>
              <a:rPr lang="en-US" sz="1400" kern="1200" dirty="0"/>
              <a:t>(</a:t>
            </a:r>
            <a:r>
              <a:rPr lang="en-US" sz="1400" u="sng" kern="1200" dirty="0"/>
              <a:t>name</a:t>
            </a:r>
            <a:r>
              <a:rPr lang="en-US" sz="1400" kern="1200" dirty="0"/>
              <a:t>, </a:t>
            </a:r>
            <a:r>
              <a:rPr lang="en-US" sz="1400" u="sng" kern="1200" dirty="0"/>
              <a:t>delivery mode</a:t>
            </a:r>
            <a:r>
              <a:rPr lang="en-US" sz="1400" kern="1200" dirty="0"/>
              <a:t>,      leader login/passwords)</a:t>
            </a:r>
          </a:p>
          <a:p>
            <a:pPr marL="0" lvl="0" indent="0" algn="l" defTabSz="622300">
              <a:lnSpc>
                <a:spcPct val="100000"/>
              </a:lnSpc>
              <a:spcBef>
                <a:spcPct val="0"/>
              </a:spcBef>
              <a:spcAft>
                <a:spcPct val="35000"/>
              </a:spcAft>
              <a:buNone/>
            </a:pPr>
            <a:r>
              <a:rPr lang="en-US" sz="1400" b="1" kern="1200" dirty="0">
                <a:solidFill>
                  <a:schemeClr val="accent4"/>
                </a:solidFill>
              </a:rPr>
              <a:t>Settings</a:t>
            </a:r>
            <a:r>
              <a:rPr lang="en-US" sz="1400" kern="1200" dirty="0"/>
              <a:t> </a:t>
            </a:r>
            <a:r>
              <a:rPr lang="en-US" sz="1400" kern="1200" dirty="0">
                <a:solidFill>
                  <a:schemeClr val="tx1"/>
                </a:solidFill>
              </a:rPr>
              <a:t>(maximum enrollments</a:t>
            </a:r>
            <a:r>
              <a:rPr lang="en-US" sz="1400" kern="1200" dirty="0"/>
              <a:t>, allow members to register and see their registration)</a:t>
            </a:r>
          </a:p>
          <a:p>
            <a:pPr marL="0" lvl="0" indent="0" algn="l" defTabSz="622300">
              <a:lnSpc>
                <a:spcPct val="100000"/>
              </a:lnSpc>
              <a:spcBef>
                <a:spcPct val="0"/>
              </a:spcBef>
              <a:spcAft>
                <a:spcPct val="35000"/>
              </a:spcAft>
              <a:buNone/>
            </a:pPr>
            <a:r>
              <a:rPr lang="en-US" sz="1400" b="1" kern="1200" dirty="0">
                <a:solidFill>
                  <a:schemeClr val="accent2"/>
                </a:solidFill>
              </a:rPr>
              <a:t>Chartering and Chartering Details </a:t>
            </a:r>
            <a:r>
              <a:rPr lang="en-US" sz="1400" kern="1200" dirty="0"/>
              <a:t>(</a:t>
            </a:r>
            <a:r>
              <a:rPr lang="en-US" sz="1400" u="sng" kern="1200" dirty="0"/>
              <a:t>indicates chartering required</a:t>
            </a:r>
            <a:r>
              <a:rPr lang="en-US" sz="1400" u="none" kern="1200" dirty="0"/>
              <a:t> </a:t>
            </a:r>
            <a:r>
              <a:rPr lang="en-US" sz="1400" kern="1200" dirty="0"/>
              <a:t>and EIN)</a:t>
            </a:r>
          </a:p>
        </p:txBody>
      </p:sp>
      <p:sp>
        <p:nvSpPr>
          <p:cNvPr id="4" name="TextBox 3">
            <a:extLst>
              <a:ext uri="{FF2B5EF4-FFF2-40B4-BE49-F238E27FC236}">
                <a16:creationId xmlns:a16="http://schemas.microsoft.com/office/drawing/2014/main" id="{2152ACA8-6089-30C9-134C-6F998A22EF45}"/>
              </a:ext>
            </a:extLst>
          </p:cNvPr>
          <p:cNvSpPr txBox="1"/>
          <p:nvPr/>
        </p:nvSpPr>
        <p:spPr>
          <a:xfrm>
            <a:off x="5531131" y="5578997"/>
            <a:ext cx="6327493" cy="523220"/>
          </a:xfrm>
          <a:prstGeom prst="rect">
            <a:avLst/>
          </a:prstGeom>
          <a:noFill/>
        </p:spPr>
        <p:txBody>
          <a:bodyPr wrap="square" rtlCol="0">
            <a:spAutoFit/>
          </a:bodyPr>
          <a:lstStyle/>
          <a:p>
            <a:pPr algn="ctr"/>
            <a:r>
              <a:rPr lang="en-US" sz="1400" dirty="0"/>
              <a:t>*RegMax, the parent company for the 4-H Online software, only allows editing privileges to be turned on or off as described, it can not be customized by state.</a:t>
            </a:r>
          </a:p>
        </p:txBody>
      </p:sp>
    </p:spTree>
    <p:extLst>
      <p:ext uri="{BB962C8B-B14F-4D97-AF65-F5344CB8AC3E}">
        <p14:creationId xmlns:p14="http://schemas.microsoft.com/office/powerpoint/2010/main" val="3725021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457B7-2554-16D0-D64D-C59D2385DAEE}"/>
              </a:ext>
            </a:extLst>
          </p:cNvPr>
          <p:cNvSpPr>
            <a:spLocks noGrp="1"/>
          </p:cNvSpPr>
          <p:nvPr>
            <p:ph type="title"/>
          </p:nvPr>
        </p:nvSpPr>
        <p:spPr/>
        <p:txBody>
          <a:bodyPr/>
          <a:lstStyle/>
          <a:p>
            <a:r>
              <a:rPr lang="en-US" dirty="0"/>
              <a:t>Who are the club management contacts?</a:t>
            </a:r>
          </a:p>
        </p:txBody>
      </p:sp>
      <p:sp>
        <p:nvSpPr>
          <p:cNvPr id="3" name="Content Placeholder 2">
            <a:extLst>
              <a:ext uri="{FF2B5EF4-FFF2-40B4-BE49-F238E27FC236}">
                <a16:creationId xmlns:a16="http://schemas.microsoft.com/office/drawing/2014/main" id="{E8D8DE7E-553D-B952-A30A-8C8ABD202E57}"/>
              </a:ext>
            </a:extLst>
          </p:cNvPr>
          <p:cNvSpPr>
            <a:spLocks noGrp="1"/>
          </p:cNvSpPr>
          <p:nvPr>
            <p:ph idx="1"/>
          </p:nvPr>
        </p:nvSpPr>
        <p:spPr>
          <a:xfrm>
            <a:off x="914399" y="1919673"/>
            <a:ext cx="10097385" cy="4123318"/>
          </a:xfrm>
        </p:spPr>
        <p:txBody>
          <a:bodyPr/>
          <a:lstStyle/>
          <a:p>
            <a:pPr marL="0" indent="0">
              <a:buNone/>
            </a:pPr>
            <a:r>
              <a:rPr lang="en-US" dirty="0"/>
              <a:t>Reference the </a:t>
            </a:r>
            <a:r>
              <a:rPr lang="en-US" b="1" dirty="0"/>
              <a:t>“Club Management Flow Charts for MI 4-H Chartered and Non-Chartered Groups” </a:t>
            </a:r>
            <a:r>
              <a:rPr lang="en-US" dirty="0"/>
              <a:t>email that was sent by Dorothy Munn on Sep 20, 2023, for more information.</a:t>
            </a:r>
          </a:p>
          <a:p>
            <a:endParaRPr lang="en-US" dirty="0"/>
          </a:p>
          <a:p>
            <a:endParaRPr lang="en-US" dirty="0"/>
          </a:p>
        </p:txBody>
      </p:sp>
      <p:graphicFrame>
        <p:nvGraphicFramePr>
          <p:cNvPr id="4" name="Table 4">
            <a:extLst>
              <a:ext uri="{FF2B5EF4-FFF2-40B4-BE49-F238E27FC236}">
                <a16:creationId xmlns:a16="http://schemas.microsoft.com/office/drawing/2014/main" id="{A542C5F9-CD2A-8E10-394A-68A711D91111}"/>
              </a:ext>
            </a:extLst>
          </p:cNvPr>
          <p:cNvGraphicFramePr>
            <a:graphicFrameLocks noGrp="1"/>
          </p:cNvGraphicFramePr>
          <p:nvPr>
            <p:extLst>
              <p:ext uri="{D42A27DB-BD31-4B8C-83A1-F6EECF244321}">
                <p14:modId xmlns:p14="http://schemas.microsoft.com/office/powerpoint/2010/main" val="3344749582"/>
              </p:ext>
            </p:extLst>
          </p:nvPr>
        </p:nvGraphicFramePr>
        <p:xfrm>
          <a:off x="1052621" y="2819246"/>
          <a:ext cx="9639900" cy="3479800"/>
        </p:xfrm>
        <a:graphic>
          <a:graphicData uri="http://schemas.openxmlformats.org/drawingml/2006/table">
            <a:tbl>
              <a:tblPr firstRow="1" bandRow="1">
                <a:tableStyleId>{F2DE63D5-997A-4646-A377-4702673A728D}</a:tableStyleId>
              </a:tblPr>
              <a:tblGrid>
                <a:gridCol w="3213300">
                  <a:extLst>
                    <a:ext uri="{9D8B030D-6E8A-4147-A177-3AD203B41FA5}">
                      <a16:colId xmlns:a16="http://schemas.microsoft.com/office/drawing/2014/main" val="474362669"/>
                    </a:ext>
                  </a:extLst>
                </a:gridCol>
                <a:gridCol w="3213300">
                  <a:extLst>
                    <a:ext uri="{9D8B030D-6E8A-4147-A177-3AD203B41FA5}">
                      <a16:colId xmlns:a16="http://schemas.microsoft.com/office/drawing/2014/main" val="4055692495"/>
                    </a:ext>
                  </a:extLst>
                </a:gridCol>
                <a:gridCol w="3213300">
                  <a:extLst>
                    <a:ext uri="{9D8B030D-6E8A-4147-A177-3AD203B41FA5}">
                      <a16:colId xmlns:a16="http://schemas.microsoft.com/office/drawing/2014/main" val="3716398671"/>
                    </a:ext>
                  </a:extLst>
                </a:gridCol>
              </a:tblGrid>
              <a:tr h="370840">
                <a:tc>
                  <a:txBody>
                    <a:bodyPr/>
                    <a:lstStyle/>
                    <a:p>
                      <a:r>
                        <a:rPr lang="en-US" dirty="0"/>
                        <a:t>Shelly Krueger</a:t>
                      </a:r>
                    </a:p>
                  </a:txBody>
                  <a:tcPr/>
                </a:tc>
                <a:tc>
                  <a:txBody>
                    <a:bodyPr/>
                    <a:lstStyle/>
                    <a:p>
                      <a:r>
                        <a:rPr lang="en-US" dirty="0"/>
                        <a:t>Leah Christie</a:t>
                      </a:r>
                    </a:p>
                  </a:txBody>
                  <a:tcPr/>
                </a:tc>
                <a:tc>
                  <a:txBody>
                    <a:bodyPr/>
                    <a:lstStyle/>
                    <a:p>
                      <a:r>
                        <a:rPr lang="en-US" dirty="0"/>
                        <a:t>Dorothy Munn</a:t>
                      </a:r>
                    </a:p>
                  </a:txBody>
                  <a:tcPr/>
                </a:tc>
                <a:extLst>
                  <a:ext uri="{0D108BD9-81ED-4DB2-BD59-A6C34878D82A}">
                    <a16:rowId xmlns:a16="http://schemas.microsoft.com/office/drawing/2014/main" val="1098765764"/>
                  </a:ext>
                </a:extLst>
              </a:tr>
              <a:tr h="370840">
                <a:tc>
                  <a:txBody>
                    <a:bodyPr/>
                    <a:lstStyle/>
                    <a:p>
                      <a:r>
                        <a:rPr lang="en-US" dirty="0"/>
                        <a:t>For assistance with </a:t>
                      </a:r>
                      <a:r>
                        <a:rPr lang="en-US" u="sng" dirty="0"/>
                        <a:t>non-chartered “clubs</a:t>
                      </a:r>
                      <a:r>
                        <a:rPr lang="en-US" dirty="0"/>
                        <a:t>” in 4-H Online. </a:t>
                      </a:r>
                    </a:p>
                    <a:p>
                      <a:endParaRPr lang="en-US" dirty="0"/>
                    </a:p>
                    <a:p>
                      <a:r>
                        <a:rPr lang="en-US" dirty="0"/>
                        <a:t>The Club Management Survey will automatically route your request to Shelly for any non-chartered “clubs” you are opening, editing, or dissolving/closing.</a:t>
                      </a:r>
                    </a:p>
                  </a:txBody>
                  <a:tcPr/>
                </a:tc>
                <a:tc>
                  <a:txBody>
                    <a:bodyPr/>
                    <a:lstStyle/>
                    <a:p>
                      <a:r>
                        <a:rPr lang="en-US" dirty="0"/>
                        <a:t>For assistance with </a:t>
                      </a:r>
                      <a:r>
                        <a:rPr lang="en-US" u="sng" dirty="0"/>
                        <a:t>chartered “clubs*”</a:t>
                      </a:r>
                      <a:r>
                        <a:rPr lang="en-US" dirty="0"/>
                        <a:t> in 4-H Online.</a:t>
                      </a:r>
                    </a:p>
                    <a:p>
                      <a:endParaRPr lang="en-US" dirty="0"/>
                    </a:p>
                    <a:p>
                      <a:r>
                        <a:rPr lang="en-US" dirty="0"/>
                        <a:t>The Club Management Survey will automatically route your request to Leah for a “club*” you want to charter/open, edit a chartered “club*” or dissolve a chartered “club*”.</a:t>
                      </a:r>
                    </a:p>
                    <a:p>
                      <a:endParaRPr lang="en-US" sz="500" dirty="0"/>
                    </a:p>
                    <a:p>
                      <a:r>
                        <a:rPr lang="en-US" sz="1400" dirty="0"/>
                        <a:t>*can be a club, council, board, or committee</a:t>
                      </a:r>
                    </a:p>
                  </a:txBody>
                  <a:tcPr/>
                </a:tc>
                <a:tc>
                  <a:txBody>
                    <a:bodyPr/>
                    <a:lstStyle/>
                    <a:p>
                      <a:r>
                        <a:rPr lang="en-US" dirty="0"/>
                        <a:t>For questions about </a:t>
                      </a:r>
                      <a:r>
                        <a:rPr lang="en-US" u="sng" dirty="0"/>
                        <a:t>entities that you are having a problem with</a:t>
                      </a:r>
                      <a:r>
                        <a:rPr lang="en-US" dirty="0"/>
                        <a:t> such as issues with financial institutions, IRS tax reporting, lost information, communication barriers with volunteers, or other general concerns.</a:t>
                      </a:r>
                    </a:p>
                    <a:p>
                      <a:endParaRPr lang="en-US" dirty="0"/>
                    </a:p>
                    <a:p>
                      <a:r>
                        <a:rPr lang="en-US" dirty="0"/>
                        <a:t>Send an email to </a:t>
                      </a:r>
                      <a:r>
                        <a:rPr lang="en-US" dirty="0">
                          <a:hlinkClick r:id="rId2"/>
                        </a:rPr>
                        <a:t>msue.4HFinancial@msu.edu</a:t>
                      </a:r>
                      <a:r>
                        <a:rPr lang="en-US" dirty="0"/>
                        <a:t> </a:t>
                      </a:r>
                    </a:p>
                  </a:txBody>
                  <a:tcPr/>
                </a:tc>
                <a:extLst>
                  <a:ext uri="{0D108BD9-81ED-4DB2-BD59-A6C34878D82A}">
                    <a16:rowId xmlns:a16="http://schemas.microsoft.com/office/drawing/2014/main" val="768067743"/>
                  </a:ext>
                </a:extLst>
              </a:tr>
            </a:tbl>
          </a:graphicData>
        </a:graphic>
      </p:graphicFrame>
    </p:spTree>
    <p:extLst>
      <p:ext uri="{BB962C8B-B14F-4D97-AF65-F5344CB8AC3E}">
        <p14:creationId xmlns:p14="http://schemas.microsoft.com/office/powerpoint/2010/main" val="3854645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8" name="Rectangle 19">
            <a:extLst>
              <a:ext uri="{FF2B5EF4-FFF2-40B4-BE49-F238E27FC236}">
                <a16:creationId xmlns:a16="http://schemas.microsoft.com/office/drawing/2014/main" id="{A9F95C5C-FBE3-42CB-A029-C907B401BD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1">
            <a:extLst>
              <a:ext uri="{FF2B5EF4-FFF2-40B4-BE49-F238E27FC236}">
                <a16:creationId xmlns:a16="http://schemas.microsoft.com/office/drawing/2014/main" id="{A15F4668-AC50-40D9-9F1B-B23CB6D828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2672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Shape 23">
            <a:extLst>
              <a:ext uri="{FF2B5EF4-FFF2-40B4-BE49-F238E27FC236}">
                <a16:creationId xmlns:a16="http://schemas.microsoft.com/office/drawing/2014/main" id="{B09B1BDA-9F0D-4681-9831-A7BD4C62EB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091741" y="3249454"/>
            <a:ext cx="2353172" cy="4863918"/>
          </a:xfrm>
          <a:custGeom>
            <a:avLst/>
            <a:gdLst>
              <a:gd name="connsiteX0" fmla="*/ 2352312 w 2353172"/>
              <a:gd name="connsiteY0" fmla="*/ 0 h 4863918"/>
              <a:gd name="connsiteX1" fmla="*/ 2353172 w 2353172"/>
              <a:gd name="connsiteY1" fmla="*/ 0 h 4863918"/>
              <a:gd name="connsiteX2" fmla="*/ 2353172 w 2353172"/>
              <a:gd name="connsiteY2" fmla="*/ 4863918 h 4863918"/>
              <a:gd name="connsiteX3" fmla="*/ 2352312 w 2353172"/>
              <a:gd name="connsiteY3" fmla="*/ 4863918 h 4863918"/>
              <a:gd name="connsiteX4" fmla="*/ 2340504 w 2353172"/>
              <a:gd name="connsiteY4" fmla="*/ 4630072 h 4863918"/>
              <a:gd name="connsiteX5" fmla="*/ 134816 w 2353172"/>
              <a:gd name="connsiteY5" fmla="*/ 2438342 h 4863918"/>
              <a:gd name="connsiteX6" fmla="*/ 0 w 2353172"/>
              <a:gd name="connsiteY6" fmla="*/ 2431959 h 4863918"/>
              <a:gd name="connsiteX7" fmla="*/ 134816 w 2353172"/>
              <a:gd name="connsiteY7" fmla="*/ 2425576 h 4863918"/>
              <a:gd name="connsiteX8" fmla="*/ 2340504 w 2353172"/>
              <a:gd name="connsiteY8" fmla="*/ 233845 h 4863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3172" h="4863918">
                <a:moveTo>
                  <a:pt x="2352312" y="0"/>
                </a:moveTo>
                <a:lnTo>
                  <a:pt x="2353172" y="0"/>
                </a:lnTo>
                <a:lnTo>
                  <a:pt x="2353172" y="4863918"/>
                </a:lnTo>
                <a:lnTo>
                  <a:pt x="2352312" y="4863918"/>
                </a:lnTo>
                <a:lnTo>
                  <a:pt x="2340504" y="4630072"/>
                </a:lnTo>
                <a:cubicBezTo>
                  <a:pt x="2222700" y="3470082"/>
                  <a:pt x="1296917" y="2548952"/>
                  <a:pt x="134816" y="2438342"/>
                </a:cubicBezTo>
                <a:lnTo>
                  <a:pt x="0" y="2431959"/>
                </a:lnTo>
                <a:lnTo>
                  <a:pt x="134816" y="2425576"/>
                </a:lnTo>
                <a:cubicBezTo>
                  <a:pt x="1296917" y="2314966"/>
                  <a:pt x="2222700" y="1393835"/>
                  <a:pt x="2340504" y="233845"/>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1" name="Freeform: Shape 25">
            <a:extLst>
              <a:ext uri="{FF2B5EF4-FFF2-40B4-BE49-F238E27FC236}">
                <a16:creationId xmlns:a16="http://schemas.microsoft.com/office/drawing/2014/main" id="{7A2130C3-47F5-4671-95BC-A16BCFEAB4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083790" y="3249455"/>
            <a:ext cx="2353172" cy="4863918"/>
          </a:xfrm>
          <a:custGeom>
            <a:avLst/>
            <a:gdLst>
              <a:gd name="connsiteX0" fmla="*/ 2352312 w 2353172"/>
              <a:gd name="connsiteY0" fmla="*/ 0 h 4863918"/>
              <a:gd name="connsiteX1" fmla="*/ 2353172 w 2353172"/>
              <a:gd name="connsiteY1" fmla="*/ 0 h 4863918"/>
              <a:gd name="connsiteX2" fmla="*/ 2353172 w 2353172"/>
              <a:gd name="connsiteY2" fmla="*/ 4863918 h 4863918"/>
              <a:gd name="connsiteX3" fmla="*/ 2352312 w 2353172"/>
              <a:gd name="connsiteY3" fmla="*/ 4863918 h 4863918"/>
              <a:gd name="connsiteX4" fmla="*/ 2340504 w 2353172"/>
              <a:gd name="connsiteY4" fmla="*/ 4630072 h 4863918"/>
              <a:gd name="connsiteX5" fmla="*/ 134816 w 2353172"/>
              <a:gd name="connsiteY5" fmla="*/ 2438342 h 4863918"/>
              <a:gd name="connsiteX6" fmla="*/ 0 w 2353172"/>
              <a:gd name="connsiteY6" fmla="*/ 2431959 h 4863918"/>
              <a:gd name="connsiteX7" fmla="*/ 134816 w 2353172"/>
              <a:gd name="connsiteY7" fmla="*/ 2425576 h 4863918"/>
              <a:gd name="connsiteX8" fmla="*/ 2340504 w 2353172"/>
              <a:gd name="connsiteY8" fmla="*/ 233845 h 4863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3172" h="4863918">
                <a:moveTo>
                  <a:pt x="2352312" y="0"/>
                </a:moveTo>
                <a:lnTo>
                  <a:pt x="2353172" y="0"/>
                </a:lnTo>
                <a:lnTo>
                  <a:pt x="2353172" y="4863918"/>
                </a:lnTo>
                <a:lnTo>
                  <a:pt x="2352312" y="4863918"/>
                </a:lnTo>
                <a:lnTo>
                  <a:pt x="2340504" y="4630072"/>
                </a:lnTo>
                <a:cubicBezTo>
                  <a:pt x="2222700" y="3470082"/>
                  <a:pt x="1296917" y="2548952"/>
                  <a:pt x="134816" y="2438342"/>
                </a:cubicBezTo>
                <a:lnTo>
                  <a:pt x="0" y="2431959"/>
                </a:lnTo>
                <a:lnTo>
                  <a:pt x="134816" y="2425576"/>
                </a:lnTo>
                <a:cubicBezTo>
                  <a:pt x="1296917" y="2314966"/>
                  <a:pt x="2222700" y="1393835"/>
                  <a:pt x="2340504" y="233845"/>
                </a:cubicBezTo>
                <a:close/>
              </a:path>
            </a:pathLst>
          </a:custGeom>
          <a:solidFill>
            <a:schemeClr val="accent2">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85284032-55B4-9B0A-8AB2-E98FFA992506}"/>
              </a:ext>
            </a:extLst>
          </p:cNvPr>
          <p:cNvSpPr>
            <a:spLocks noGrp="1"/>
          </p:cNvSpPr>
          <p:nvPr>
            <p:ph type="title"/>
          </p:nvPr>
        </p:nvSpPr>
        <p:spPr>
          <a:xfrm>
            <a:off x="609601" y="685800"/>
            <a:ext cx="3262792" cy="4641112"/>
          </a:xfrm>
        </p:spPr>
        <p:txBody>
          <a:bodyPr anchor="t">
            <a:normAutofit/>
          </a:bodyPr>
          <a:lstStyle/>
          <a:p>
            <a:r>
              <a:rPr lang="en-US" sz="3700" dirty="0">
                <a:solidFill>
                  <a:srgbClr val="FFFFFF"/>
                </a:solidFill>
              </a:rPr>
              <a:t>What are the timeframes you should plan for requests to be met?</a:t>
            </a:r>
          </a:p>
        </p:txBody>
      </p:sp>
      <p:graphicFrame>
        <p:nvGraphicFramePr>
          <p:cNvPr id="5" name="Content Placeholder 2">
            <a:extLst>
              <a:ext uri="{FF2B5EF4-FFF2-40B4-BE49-F238E27FC236}">
                <a16:creationId xmlns:a16="http://schemas.microsoft.com/office/drawing/2014/main" id="{547DB428-47A0-ABA0-8593-34C80BB500AA}"/>
              </a:ext>
            </a:extLst>
          </p:cNvPr>
          <p:cNvGraphicFramePr>
            <a:graphicFrameLocks noGrp="1"/>
          </p:cNvGraphicFramePr>
          <p:nvPr>
            <p:ph idx="1"/>
            <p:extLst>
              <p:ext uri="{D42A27DB-BD31-4B8C-83A1-F6EECF244321}">
                <p14:modId xmlns:p14="http://schemas.microsoft.com/office/powerpoint/2010/main" val="2838794343"/>
              </p:ext>
            </p:extLst>
          </p:nvPr>
        </p:nvGraphicFramePr>
        <p:xfrm>
          <a:off x="5181600" y="685800"/>
          <a:ext cx="6400799" cy="54911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793645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6AE74EBA-D2C0-48AE-BC45-68F2A5D409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FB26DDCB-14E3-4156-835C-B9A6A4300C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203942" cy="212896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83B2AD-FDED-DC5A-6AFD-ACDAC5EAA0C7}"/>
              </a:ext>
            </a:extLst>
          </p:cNvPr>
          <p:cNvSpPr>
            <a:spLocks noGrp="1"/>
          </p:cNvSpPr>
          <p:nvPr>
            <p:ph type="title"/>
          </p:nvPr>
        </p:nvSpPr>
        <p:spPr>
          <a:xfrm>
            <a:off x="914400" y="591670"/>
            <a:ext cx="9914860" cy="1105648"/>
          </a:xfrm>
        </p:spPr>
        <p:txBody>
          <a:bodyPr>
            <a:normAutofit/>
          </a:bodyPr>
          <a:lstStyle/>
          <a:p>
            <a:pPr>
              <a:lnSpc>
                <a:spcPct val="90000"/>
              </a:lnSpc>
            </a:pPr>
            <a:r>
              <a:rPr lang="en-US" sz="3400">
                <a:solidFill>
                  <a:srgbClr val="FFFFFF"/>
                </a:solidFill>
              </a:rPr>
              <a:t>What is the number of Gold Volunteers required for a Chartered Club?</a:t>
            </a:r>
          </a:p>
        </p:txBody>
      </p:sp>
      <p:sp>
        <p:nvSpPr>
          <p:cNvPr id="51" name="Freeform: Shape 50">
            <a:extLst>
              <a:ext uri="{FF2B5EF4-FFF2-40B4-BE49-F238E27FC236}">
                <a16:creationId xmlns:a16="http://schemas.microsoft.com/office/drawing/2014/main" id="{83299DC6-FC4C-47A5-B9DE-DD3011E194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V="1">
            <a:off x="9860295" y="0"/>
            <a:ext cx="2343647" cy="4385568"/>
          </a:xfrm>
          <a:custGeom>
            <a:avLst/>
            <a:gdLst>
              <a:gd name="connsiteX0" fmla="*/ 0 w 2343647"/>
              <a:gd name="connsiteY0" fmla="*/ 0 h 4385568"/>
              <a:gd name="connsiteX1" fmla="*/ 13818 w 2343647"/>
              <a:gd name="connsiteY1" fmla="*/ 0 h 4385568"/>
              <a:gd name="connsiteX2" fmla="*/ 34560 w 2343647"/>
              <a:gd name="connsiteY2" fmla="*/ 141658 h 4385568"/>
              <a:gd name="connsiteX3" fmla="*/ 2208831 w 2343647"/>
              <a:gd name="connsiteY3" fmla="*/ 2118828 h 4385568"/>
              <a:gd name="connsiteX4" fmla="*/ 2343647 w 2343647"/>
              <a:gd name="connsiteY4" fmla="*/ 2125211 h 4385568"/>
              <a:gd name="connsiteX5" fmla="*/ 2208831 w 2343647"/>
              <a:gd name="connsiteY5" fmla="*/ 2131594 h 4385568"/>
              <a:gd name="connsiteX6" fmla="*/ 3143 w 2343647"/>
              <a:gd name="connsiteY6" fmla="*/ 4323325 h 4385568"/>
              <a:gd name="connsiteX7" fmla="*/ 0 w 2343647"/>
              <a:gd name="connsiteY7" fmla="*/ 4385568 h 4385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43647" h="4385568">
                <a:moveTo>
                  <a:pt x="0" y="0"/>
                </a:moveTo>
                <a:lnTo>
                  <a:pt x="13818" y="0"/>
                </a:lnTo>
                <a:lnTo>
                  <a:pt x="34560" y="141658"/>
                </a:lnTo>
                <a:cubicBezTo>
                  <a:pt x="237593" y="1199063"/>
                  <a:pt x="1119361" y="2015131"/>
                  <a:pt x="2208831" y="2118828"/>
                </a:cubicBezTo>
                <a:lnTo>
                  <a:pt x="2343647" y="2125211"/>
                </a:lnTo>
                <a:lnTo>
                  <a:pt x="2208831" y="2131594"/>
                </a:lnTo>
                <a:cubicBezTo>
                  <a:pt x="1046730" y="2242204"/>
                  <a:pt x="120947" y="3163335"/>
                  <a:pt x="3143" y="4323325"/>
                </a:cubicBezTo>
                <a:lnTo>
                  <a:pt x="0" y="43855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3" name="Freeform: Shape 52">
            <a:extLst>
              <a:ext uri="{FF2B5EF4-FFF2-40B4-BE49-F238E27FC236}">
                <a16:creationId xmlns:a16="http://schemas.microsoft.com/office/drawing/2014/main" id="{A455CAC4-59BE-4CCB-9569-D2A1AAA3A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V="1">
            <a:off x="9860295" y="0"/>
            <a:ext cx="2343647" cy="4385568"/>
          </a:xfrm>
          <a:custGeom>
            <a:avLst/>
            <a:gdLst>
              <a:gd name="connsiteX0" fmla="*/ 0 w 2343647"/>
              <a:gd name="connsiteY0" fmla="*/ 0 h 4385568"/>
              <a:gd name="connsiteX1" fmla="*/ 13818 w 2343647"/>
              <a:gd name="connsiteY1" fmla="*/ 0 h 4385568"/>
              <a:gd name="connsiteX2" fmla="*/ 34560 w 2343647"/>
              <a:gd name="connsiteY2" fmla="*/ 141658 h 4385568"/>
              <a:gd name="connsiteX3" fmla="*/ 2208831 w 2343647"/>
              <a:gd name="connsiteY3" fmla="*/ 2118828 h 4385568"/>
              <a:gd name="connsiteX4" fmla="*/ 2343647 w 2343647"/>
              <a:gd name="connsiteY4" fmla="*/ 2125211 h 4385568"/>
              <a:gd name="connsiteX5" fmla="*/ 2208831 w 2343647"/>
              <a:gd name="connsiteY5" fmla="*/ 2131594 h 4385568"/>
              <a:gd name="connsiteX6" fmla="*/ 3143 w 2343647"/>
              <a:gd name="connsiteY6" fmla="*/ 4323325 h 4385568"/>
              <a:gd name="connsiteX7" fmla="*/ 0 w 2343647"/>
              <a:gd name="connsiteY7" fmla="*/ 4385568 h 4385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43647" h="4385568">
                <a:moveTo>
                  <a:pt x="0" y="0"/>
                </a:moveTo>
                <a:lnTo>
                  <a:pt x="13818" y="0"/>
                </a:lnTo>
                <a:lnTo>
                  <a:pt x="34560" y="141658"/>
                </a:lnTo>
                <a:cubicBezTo>
                  <a:pt x="237593" y="1199063"/>
                  <a:pt x="1119361" y="2015131"/>
                  <a:pt x="2208831" y="2118828"/>
                </a:cubicBezTo>
                <a:lnTo>
                  <a:pt x="2343647" y="2125211"/>
                </a:lnTo>
                <a:lnTo>
                  <a:pt x="2208831" y="2131594"/>
                </a:lnTo>
                <a:cubicBezTo>
                  <a:pt x="1046730" y="2242204"/>
                  <a:pt x="120947" y="3163335"/>
                  <a:pt x="3143" y="4323325"/>
                </a:cubicBezTo>
                <a:lnTo>
                  <a:pt x="0" y="4385568"/>
                </a:lnTo>
                <a:close/>
              </a:path>
            </a:pathLst>
          </a:custGeom>
          <a:solidFill>
            <a:schemeClr val="accent2">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aphicFrame>
        <p:nvGraphicFramePr>
          <p:cNvPr id="5" name="Content Placeholder 2">
            <a:extLst>
              <a:ext uri="{FF2B5EF4-FFF2-40B4-BE49-F238E27FC236}">
                <a16:creationId xmlns:a16="http://schemas.microsoft.com/office/drawing/2014/main" id="{52750CBF-05B4-C716-0F46-C56BF2C037EE}"/>
              </a:ext>
            </a:extLst>
          </p:cNvPr>
          <p:cNvGraphicFramePr>
            <a:graphicFrameLocks noGrp="1"/>
          </p:cNvGraphicFramePr>
          <p:nvPr>
            <p:ph idx="1"/>
            <p:extLst>
              <p:ext uri="{D42A27DB-BD31-4B8C-83A1-F6EECF244321}">
                <p14:modId xmlns:p14="http://schemas.microsoft.com/office/powerpoint/2010/main" val="3506149976"/>
              </p:ext>
            </p:extLst>
          </p:nvPr>
        </p:nvGraphicFramePr>
        <p:xfrm>
          <a:off x="609600" y="2438401"/>
          <a:ext cx="10972800" cy="40481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15ACAB60-7A63-1AD1-BA08-2B750F0DCF90}"/>
              </a:ext>
            </a:extLst>
          </p:cNvPr>
          <p:cNvSpPr txBox="1"/>
          <p:nvPr/>
        </p:nvSpPr>
        <p:spPr>
          <a:xfrm>
            <a:off x="8134350" y="5829300"/>
            <a:ext cx="3371850" cy="738664"/>
          </a:xfrm>
          <a:prstGeom prst="rect">
            <a:avLst/>
          </a:prstGeom>
          <a:noFill/>
        </p:spPr>
        <p:txBody>
          <a:bodyPr wrap="square" lIns="91440" tIns="45720" rIns="91440" bIns="45720" rtlCol="0" anchor="t">
            <a:spAutoFit/>
          </a:bodyPr>
          <a:lstStyle/>
          <a:p>
            <a:pPr algn="ctr"/>
            <a:r>
              <a:rPr lang="en-US" sz="1400"/>
              <a:t>*</a:t>
            </a:r>
            <a:r>
              <a:rPr lang="en-US" sz="1400" dirty="0"/>
              <a:t>If the second volunteer is not identified within 120 days, the club will be moved to inactive and then closed.</a:t>
            </a:r>
          </a:p>
        </p:txBody>
      </p:sp>
    </p:spTree>
    <p:extLst>
      <p:ext uri="{BB962C8B-B14F-4D97-AF65-F5344CB8AC3E}">
        <p14:creationId xmlns:p14="http://schemas.microsoft.com/office/powerpoint/2010/main" val="9574130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2" name="Freeform: Shape 9">
            <a:extLst>
              <a:ext uri="{FF2B5EF4-FFF2-40B4-BE49-F238E27FC236}">
                <a16:creationId xmlns:a16="http://schemas.microsoft.com/office/drawing/2014/main" id="{7A08E557-10DB-421A-876E-1AE58F8E07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844703" y="3732560"/>
            <a:ext cx="3352193" cy="3125440"/>
          </a:xfrm>
          <a:custGeom>
            <a:avLst/>
            <a:gdLst>
              <a:gd name="connsiteX0" fmla="*/ 0 w 3352193"/>
              <a:gd name="connsiteY0" fmla="*/ 3125374 h 3125440"/>
              <a:gd name="connsiteX1" fmla="*/ 2579 w 3352193"/>
              <a:gd name="connsiteY1" fmla="*/ 3125440 h 3125440"/>
              <a:gd name="connsiteX2" fmla="*/ 0 w 3352193"/>
              <a:gd name="connsiteY2" fmla="*/ 3125440 h 3125440"/>
              <a:gd name="connsiteX3" fmla="*/ 3352193 w 3352193"/>
              <a:gd name="connsiteY3" fmla="*/ 0 h 3125440"/>
              <a:gd name="connsiteX4" fmla="*/ 3352193 w 3352193"/>
              <a:gd name="connsiteY4" fmla="*/ 3125440 h 3125440"/>
              <a:gd name="connsiteX5" fmla="*/ 2579 w 3352193"/>
              <a:gd name="connsiteY5" fmla="*/ 3125440 h 3125440"/>
              <a:gd name="connsiteX6" fmla="*/ 3348685 w 3352193"/>
              <a:gd name="connsiteY6" fmla="*/ 47035 h 3125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52193" h="3125440">
                <a:moveTo>
                  <a:pt x="0" y="3125374"/>
                </a:moveTo>
                <a:lnTo>
                  <a:pt x="2579" y="3125440"/>
                </a:lnTo>
                <a:lnTo>
                  <a:pt x="0" y="3125440"/>
                </a:lnTo>
                <a:close/>
                <a:moveTo>
                  <a:pt x="3352193" y="0"/>
                </a:moveTo>
                <a:lnTo>
                  <a:pt x="3352193" y="3125440"/>
                </a:lnTo>
                <a:lnTo>
                  <a:pt x="2579" y="3125440"/>
                </a:lnTo>
                <a:cubicBezTo>
                  <a:pt x="1744073" y="3125440"/>
                  <a:pt x="3176441" y="1776129"/>
                  <a:pt x="3348685" y="47035"/>
                </a:cubicBezTo>
                <a:close/>
              </a:path>
            </a:pathLst>
          </a:cu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33" name="Rectangle 11">
            <a:extLst>
              <a:ext uri="{FF2B5EF4-FFF2-40B4-BE49-F238E27FC236}">
                <a16:creationId xmlns:a16="http://schemas.microsoft.com/office/drawing/2014/main" id="{B5B09F67-0226-4836-9B22-AFF94EF63B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Shape 13">
            <a:extLst>
              <a:ext uri="{FF2B5EF4-FFF2-40B4-BE49-F238E27FC236}">
                <a16:creationId xmlns:a16="http://schemas.microsoft.com/office/drawing/2014/main" id="{EF6D18FB-3D39-4747-9ED8-42C5DFAB8A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11" y="1"/>
            <a:ext cx="5199156" cy="6857999"/>
          </a:xfrm>
          <a:custGeom>
            <a:avLst/>
            <a:gdLst>
              <a:gd name="connsiteX0" fmla="*/ 0 w 5199156"/>
              <a:gd name="connsiteY0" fmla="*/ 0 h 6857999"/>
              <a:gd name="connsiteX1" fmla="*/ 5199156 w 5199156"/>
              <a:gd name="connsiteY1" fmla="*/ 0 h 6857999"/>
              <a:gd name="connsiteX2" fmla="*/ 5199156 w 5199156"/>
              <a:gd name="connsiteY2" fmla="*/ 4404241 h 6857999"/>
              <a:gd name="connsiteX3" fmla="*/ 2996280 w 5199156"/>
              <a:gd name="connsiteY3" fmla="*/ 6845331 h 6857999"/>
              <a:gd name="connsiteX4" fmla="*/ 2762435 w 5199156"/>
              <a:gd name="connsiteY4" fmla="*/ 6857139 h 6857999"/>
              <a:gd name="connsiteX5" fmla="*/ 2762435 w 5199156"/>
              <a:gd name="connsiteY5" fmla="*/ 6857999 h 6857999"/>
              <a:gd name="connsiteX6" fmla="*/ 2745398 w 5199156"/>
              <a:gd name="connsiteY6" fmla="*/ 6857999 h 6857999"/>
              <a:gd name="connsiteX7" fmla="*/ 0 w 5199156"/>
              <a:gd name="connsiteY7" fmla="*/ 6857999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99156" h="6857999">
                <a:moveTo>
                  <a:pt x="0" y="0"/>
                </a:moveTo>
                <a:lnTo>
                  <a:pt x="5199156" y="0"/>
                </a:lnTo>
                <a:lnTo>
                  <a:pt x="5199156" y="4404241"/>
                </a:lnTo>
                <a:cubicBezTo>
                  <a:pt x="5199156" y="5674715"/>
                  <a:pt x="4233603" y="6719673"/>
                  <a:pt x="2996280" y="6845331"/>
                </a:cubicBezTo>
                <a:lnTo>
                  <a:pt x="2762435" y="6857139"/>
                </a:lnTo>
                <a:lnTo>
                  <a:pt x="2762435" y="6857999"/>
                </a:lnTo>
                <a:lnTo>
                  <a:pt x="2745398" y="6857999"/>
                </a:lnTo>
                <a:lnTo>
                  <a:pt x="0" y="6857999"/>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Shape 15">
            <a:extLst>
              <a:ext uri="{FF2B5EF4-FFF2-40B4-BE49-F238E27FC236}">
                <a16:creationId xmlns:a16="http://schemas.microsoft.com/office/drawing/2014/main" id="{EDCDD4D4-ADBD-45B9-944B-E77CC25842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45834" y="-39394"/>
            <a:ext cx="2353172" cy="2431959"/>
          </a:xfrm>
          <a:custGeom>
            <a:avLst/>
            <a:gdLst>
              <a:gd name="connsiteX0" fmla="*/ 0 w 2353172"/>
              <a:gd name="connsiteY0" fmla="*/ 0 h 2431959"/>
              <a:gd name="connsiteX1" fmla="*/ 2353172 w 2353172"/>
              <a:gd name="connsiteY1" fmla="*/ 0 h 2431959"/>
              <a:gd name="connsiteX2" fmla="*/ 2353172 w 2353172"/>
              <a:gd name="connsiteY2" fmla="*/ 2431959 h 2431959"/>
              <a:gd name="connsiteX3" fmla="*/ 2352312 w 2353172"/>
              <a:gd name="connsiteY3" fmla="*/ 2431959 h 2431959"/>
              <a:gd name="connsiteX4" fmla="*/ 2340504 w 2353172"/>
              <a:gd name="connsiteY4" fmla="*/ 2198113 h 2431959"/>
              <a:gd name="connsiteX5" fmla="*/ 134816 w 2353172"/>
              <a:gd name="connsiteY5" fmla="*/ 6383 h 2431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53172" h="2431959">
                <a:moveTo>
                  <a:pt x="0" y="0"/>
                </a:moveTo>
                <a:lnTo>
                  <a:pt x="2353172" y="0"/>
                </a:lnTo>
                <a:lnTo>
                  <a:pt x="2353172" y="2431959"/>
                </a:lnTo>
                <a:lnTo>
                  <a:pt x="2352312" y="2431959"/>
                </a:lnTo>
                <a:lnTo>
                  <a:pt x="2340504" y="2198113"/>
                </a:lnTo>
                <a:cubicBezTo>
                  <a:pt x="2222700" y="1038123"/>
                  <a:pt x="1296917" y="116993"/>
                  <a:pt x="134816" y="6383"/>
                </a:cubicBezTo>
                <a:close/>
              </a:path>
            </a:pathLst>
          </a:custGeom>
          <a:solidFill>
            <a:schemeClr val="accent2">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3E8B31BF-533E-A000-9BC7-18B1728F2F29}"/>
              </a:ext>
            </a:extLst>
          </p:cNvPr>
          <p:cNvSpPr>
            <a:spLocks noGrp="1"/>
          </p:cNvSpPr>
          <p:nvPr>
            <p:ph type="title"/>
          </p:nvPr>
        </p:nvSpPr>
        <p:spPr>
          <a:xfrm>
            <a:off x="914400" y="1122362"/>
            <a:ext cx="3814549" cy="3354104"/>
          </a:xfrm>
        </p:spPr>
        <p:txBody>
          <a:bodyPr vert="horz" lIns="91440" tIns="45720" rIns="91440" bIns="45720" rtlCol="0" anchor="b">
            <a:normAutofit/>
          </a:bodyPr>
          <a:lstStyle/>
          <a:p>
            <a:r>
              <a:rPr lang="en-US" sz="4400" dirty="0">
                <a:solidFill>
                  <a:srgbClr val="FFFFFF"/>
                </a:solidFill>
              </a:rPr>
              <a:t>Questions?</a:t>
            </a:r>
          </a:p>
        </p:txBody>
      </p:sp>
      <p:sp>
        <p:nvSpPr>
          <p:cNvPr id="3" name="Content Placeholder 2">
            <a:extLst>
              <a:ext uri="{FF2B5EF4-FFF2-40B4-BE49-F238E27FC236}">
                <a16:creationId xmlns:a16="http://schemas.microsoft.com/office/drawing/2014/main" id="{75588779-20C2-44DF-8052-99097625D1D9}"/>
              </a:ext>
            </a:extLst>
          </p:cNvPr>
          <p:cNvSpPr>
            <a:spLocks noGrp="1"/>
          </p:cNvSpPr>
          <p:nvPr>
            <p:ph idx="1"/>
          </p:nvPr>
        </p:nvSpPr>
        <p:spPr>
          <a:xfrm>
            <a:off x="914400" y="4633415"/>
            <a:ext cx="3352800" cy="1102223"/>
          </a:xfrm>
        </p:spPr>
        <p:txBody>
          <a:bodyPr vert="horz" lIns="91440" tIns="45720" rIns="91440" bIns="45720" rtlCol="0">
            <a:normAutofit/>
          </a:bodyPr>
          <a:lstStyle/>
          <a:p>
            <a:pPr marL="0" indent="0">
              <a:buNone/>
            </a:pPr>
            <a:r>
              <a:rPr lang="en-US" sz="1400" b="1" cap="all" spc="300" dirty="0">
                <a:solidFill>
                  <a:srgbClr val="FFFFFF"/>
                </a:solidFill>
              </a:rPr>
              <a:t>Feel free to reach out to me at </a:t>
            </a:r>
            <a:r>
              <a:rPr lang="en-US" sz="1400" b="1" cap="all" spc="300" dirty="0">
                <a:solidFill>
                  <a:schemeClr val="accent3"/>
                </a:solidFill>
                <a:hlinkClick r:id="rId2">
                  <a:extLst>
                    <a:ext uri="{A12FA001-AC4F-418D-AE19-62706E023703}">
                      <ahyp:hlinkClr xmlns:ahyp="http://schemas.microsoft.com/office/drawing/2018/hyperlinkcolor" val="tx"/>
                    </a:ext>
                  </a:extLst>
                </a:hlinkClick>
              </a:rPr>
              <a:t>munnd@msu.edu</a:t>
            </a:r>
            <a:r>
              <a:rPr lang="en-US" sz="1400" b="1" cap="all" spc="300" dirty="0">
                <a:solidFill>
                  <a:schemeClr val="accent3"/>
                </a:solidFill>
              </a:rPr>
              <a:t> </a:t>
            </a:r>
            <a:r>
              <a:rPr lang="en-US" sz="1400" b="1" cap="all" spc="300" dirty="0">
                <a:solidFill>
                  <a:srgbClr val="FFFFFF"/>
                </a:solidFill>
              </a:rPr>
              <a:t>or by phone at 989-345-0692</a:t>
            </a:r>
          </a:p>
        </p:txBody>
      </p:sp>
      <p:pic>
        <p:nvPicPr>
          <p:cNvPr id="36" name="Graphic 6" descr="Email">
            <a:extLst>
              <a:ext uri="{FF2B5EF4-FFF2-40B4-BE49-F238E27FC236}">
                <a16:creationId xmlns:a16="http://schemas.microsoft.com/office/drawing/2014/main" id="{63250D6B-BCAE-631F-5FF3-46053CA6686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994526" y="685800"/>
            <a:ext cx="5486400" cy="5486400"/>
          </a:xfrm>
          <a:prstGeom prst="rect">
            <a:avLst/>
          </a:prstGeom>
        </p:spPr>
      </p:pic>
    </p:spTree>
    <p:extLst>
      <p:ext uri="{BB962C8B-B14F-4D97-AF65-F5344CB8AC3E}">
        <p14:creationId xmlns:p14="http://schemas.microsoft.com/office/powerpoint/2010/main" val="2564931691"/>
      </p:ext>
    </p:extLst>
  </p:cSld>
  <p:clrMapOvr>
    <a:masterClrMapping/>
  </p:clrMapOvr>
</p:sld>
</file>

<file path=ppt/theme/theme1.xml><?xml version="1.0" encoding="utf-8"?>
<a:theme xmlns:a="http://schemas.openxmlformats.org/drawingml/2006/main" name="ModOverlayVTI">
  <a:themeElements>
    <a:clrScheme name="Custom 50">
      <a:dk1>
        <a:sysClr val="windowText" lastClr="000000"/>
      </a:dk1>
      <a:lt1>
        <a:srgbClr val="F4F2EC"/>
      </a:lt1>
      <a:dk2>
        <a:srgbClr val="09283F"/>
      </a:dk2>
      <a:lt2>
        <a:srgbClr val="FFFFFF"/>
      </a:lt2>
      <a:accent1>
        <a:srgbClr val="3C9A8F"/>
      </a:accent1>
      <a:accent2>
        <a:srgbClr val="18818C"/>
      </a:accent2>
      <a:accent3>
        <a:srgbClr val="800A2F"/>
      </a:accent3>
      <a:accent4>
        <a:srgbClr val="F6635C"/>
      </a:accent4>
      <a:accent5>
        <a:srgbClr val="F48E7C"/>
      </a:accent5>
      <a:accent6>
        <a:srgbClr val="DA9D16"/>
      </a:accent6>
      <a:hlink>
        <a:srgbClr val="ED621D"/>
      </a:hlink>
      <a:folHlink>
        <a:srgbClr val="A18A6D"/>
      </a:folHlink>
    </a:clrScheme>
    <a:fontScheme name="Elephant Arial Nova Light">
      <a:majorFont>
        <a:latin typeface="Elephant"/>
        <a:ea typeface=""/>
        <a:cs typeface=""/>
      </a:majorFont>
      <a:minorFont>
        <a:latin typeface="Arial Nova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odOverlayVTI" id="{85202D65-63D3-4793-A090-FA8DF18DC0BE}" vid="{91924FCD-E846-48AE-B233-F25A78D18B8D}"/>
    </a:ext>
  </a:extLst>
</a:theme>
</file>

<file path=docProps/app.xml><?xml version="1.0" encoding="utf-8"?>
<Properties xmlns="http://schemas.openxmlformats.org/officeDocument/2006/extended-properties" xmlns:vt="http://schemas.openxmlformats.org/officeDocument/2006/docPropsVTypes">
  <Template>Mod overlay</Template>
  <TotalTime>572</TotalTime>
  <Words>837</Words>
  <Application>Microsoft Office PowerPoint</Application>
  <PresentationFormat>Widescreen</PresentationFormat>
  <Paragraphs>54</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Arial Nova Light</vt:lpstr>
      <vt:lpstr>Elephant</vt:lpstr>
      <vt:lpstr>ModOverlayVTI</vt:lpstr>
      <vt:lpstr>4-H Online    Club Management Frequently Asked Questions</vt:lpstr>
      <vt:lpstr>General Process for Club Management</vt:lpstr>
      <vt:lpstr>Who can edit information in 4-H Online?</vt:lpstr>
      <vt:lpstr>Who are the club management contacts?</vt:lpstr>
      <vt:lpstr>What are the timeframes you should plan for requests to be met?</vt:lpstr>
      <vt:lpstr>What is the number of Gold Volunteers required for a Chartered Club?</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4-H Online Questions</dc:title>
  <dc:creator>Munn, Dorothy</dc:creator>
  <cp:lastModifiedBy>Krueger, Shelly</cp:lastModifiedBy>
  <cp:revision>5</cp:revision>
  <cp:lastPrinted>2023-10-03T13:59:10Z</cp:lastPrinted>
  <dcterms:created xsi:type="dcterms:W3CDTF">2023-09-28T16:37:42Z</dcterms:created>
  <dcterms:modified xsi:type="dcterms:W3CDTF">2023-10-03T18:27:16Z</dcterms:modified>
</cp:coreProperties>
</file>